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259" r:id="rId2"/>
    <p:sldId id="317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4" r:id="rId22"/>
    <p:sldId id="283" r:id="rId23"/>
    <p:sldId id="281" r:id="rId24"/>
    <p:sldId id="282" r:id="rId25"/>
    <p:sldId id="289" r:id="rId26"/>
    <p:sldId id="285" r:id="rId27"/>
    <p:sldId id="287" r:id="rId28"/>
    <p:sldId id="286" r:id="rId29"/>
    <p:sldId id="288" r:id="rId30"/>
    <p:sldId id="293" r:id="rId31"/>
    <p:sldId id="290" r:id="rId32"/>
    <p:sldId id="291" r:id="rId33"/>
    <p:sldId id="292" r:id="rId34"/>
    <p:sldId id="294" r:id="rId35"/>
    <p:sldId id="261" r:id="rId36"/>
    <p:sldId id="262" r:id="rId37"/>
    <p:sldId id="296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05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ngwei Zhang" initials="GZ" lastIdx="1" clrIdx="0">
    <p:extLst>
      <p:ext uri="{19B8F6BF-5375-455C-9EA6-DF929625EA0E}">
        <p15:presenceInfo xmlns:p15="http://schemas.microsoft.com/office/powerpoint/2012/main" userId="S::gzhang31@hawk.iit.edu::00c53528-d8f4-413e-b4b0-9852645592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4"/>
    <p:restoredTop sz="85739"/>
  </p:normalViewPr>
  <p:slideViewPr>
    <p:cSldViewPr snapToGrid="0">
      <p:cViewPr varScale="1">
        <p:scale>
          <a:sx n="82" d="100"/>
          <a:sy n="82" d="100"/>
        </p:scale>
        <p:origin x="520" y="176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gwei Zhang" userId="00c53528-d8f4-413e-b4b0-985264559294" providerId="ADAL" clId="{5F7129DE-E915-C84B-B771-F18B4496AD9E}"/>
    <pc:docChg chg="undo custSel addSld delSld modSld">
      <pc:chgData name="Guangwei Zhang" userId="00c53528-d8f4-413e-b4b0-985264559294" providerId="ADAL" clId="{5F7129DE-E915-C84B-B771-F18B4496AD9E}" dt="2024-08-03T03:14:20.937" v="876"/>
      <pc:docMkLst>
        <pc:docMk/>
      </pc:docMkLst>
      <pc:sldChg chg="add">
        <pc:chgData name="Guangwei Zhang" userId="00c53528-d8f4-413e-b4b0-985264559294" providerId="ADAL" clId="{5F7129DE-E915-C84B-B771-F18B4496AD9E}" dt="2024-08-03T03:14:20.937" v="876"/>
        <pc:sldMkLst>
          <pc:docMk/>
          <pc:sldMk cId="791594708" sldId="261"/>
        </pc:sldMkLst>
      </pc:sldChg>
      <pc:sldChg chg="del">
        <pc:chgData name="Guangwei Zhang" userId="00c53528-d8f4-413e-b4b0-985264559294" providerId="ADAL" clId="{5F7129DE-E915-C84B-B771-F18B4496AD9E}" dt="2024-08-03T03:14:13.601" v="875" actId="2696"/>
        <pc:sldMkLst>
          <pc:docMk/>
          <pc:sldMk cId="2956863877" sldId="261"/>
        </pc:sldMkLst>
      </pc:sldChg>
      <pc:sldChg chg="addSp modSp del mod modNotesTx">
        <pc:chgData name="Guangwei Zhang" userId="00c53528-d8f4-413e-b4b0-985264559294" providerId="ADAL" clId="{5F7129DE-E915-C84B-B771-F18B4496AD9E}" dt="2024-08-03T03:14:13.601" v="875" actId="2696"/>
        <pc:sldMkLst>
          <pc:docMk/>
          <pc:sldMk cId="335510737" sldId="262"/>
        </pc:sldMkLst>
        <pc:spChg chg="add mod">
          <ac:chgData name="Guangwei Zhang" userId="00c53528-d8f4-413e-b4b0-985264559294" providerId="ADAL" clId="{5F7129DE-E915-C84B-B771-F18B4496AD9E}" dt="2024-07-20T11:25:37.319" v="73" actId="5793"/>
          <ac:spMkLst>
            <pc:docMk/>
            <pc:sldMk cId="335510737" sldId="262"/>
            <ac:spMk id="7" creationId="{04F3C8FE-1723-14DC-B179-CAD1AAF27E5A}"/>
          </ac:spMkLst>
        </pc:spChg>
      </pc:sldChg>
      <pc:sldChg chg="add">
        <pc:chgData name="Guangwei Zhang" userId="00c53528-d8f4-413e-b4b0-985264559294" providerId="ADAL" clId="{5F7129DE-E915-C84B-B771-F18B4496AD9E}" dt="2024-08-03T03:14:20.937" v="876"/>
        <pc:sldMkLst>
          <pc:docMk/>
          <pc:sldMk cId="3340525243" sldId="262"/>
        </pc:sldMkLst>
      </pc:sldChg>
      <pc:sldChg chg="mod modShow">
        <pc:chgData name="Guangwei Zhang" userId="00c53528-d8f4-413e-b4b0-985264559294" providerId="ADAL" clId="{5F7129DE-E915-C84B-B771-F18B4496AD9E}" dt="2024-07-13T16:52:24.764" v="2" actId="729"/>
        <pc:sldMkLst>
          <pc:docMk/>
          <pc:sldMk cId="2269711149" sldId="263"/>
        </pc:sldMkLst>
      </pc:sldChg>
      <pc:sldChg chg="mod modShow">
        <pc:chgData name="Guangwei Zhang" userId="00c53528-d8f4-413e-b4b0-985264559294" providerId="ADAL" clId="{5F7129DE-E915-C84B-B771-F18B4496AD9E}" dt="2024-07-13T16:52:24.764" v="2" actId="729"/>
        <pc:sldMkLst>
          <pc:docMk/>
          <pc:sldMk cId="2845383957" sldId="264"/>
        </pc:sldMkLst>
      </pc:sldChg>
      <pc:sldChg chg="mod modShow">
        <pc:chgData name="Guangwei Zhang" userId="00c53528-d8f4-413e-b4b0-985264559294" providerId="ADAL" clId="{5F7129DE-E915-C84B-B771-F18B4496AD9E}" dt="2024-07-13T16:52:24.764" v="2" actId="729"/>
        <pc:sldMkLst>
          <pc:docMk/>
          <pc:sldMk cId="3927714368" sldId="265"/>
        </pc:sldMkLst>
      </pc:sldChg>
      <pc:sldChg chg="modSp">
        <pc:chgData name="Guangwei Zhang" userId="00c53528-d8f4-413e-b4b0-985264559294" providerId="ADAL" clId="{5F7129DE-E915-C84B-B771-F18B4496AD9E}" dt="2024-08-03T02:40:55.441" v="833" actId="20577"/>
        <pc:sldMkLst>
          <pc:docMk/>
          <pc:sldMk cId="3168020328" sldId="274"/>
        </pc:sldMkLst>
        <pc:spChg chg="mod">
          <ac:chgData name="Guangwei Zhang" userId="00c53528-d8f4-413e-b4b0-985264559294" providerId="ADAL" clId="{5F7129DE-E915-C84B-B771-F18B4496AD9E}" dt="2024-08-03T02:40:55.441" v="833" actId="20577"/>
          <ac:spMkLst>
            <pc:docMk/>
            <pc:sldMk cId="3168020328" sldId="274"/>
            <ac:spMk id="47" creationId="{FE9C5DA8-9C72-296B-0B89-A9AC456F0223}"/>
          </ac:spMkLst>
        </pc:spChg>
      </pc:sldChg>
      <pc:sldChg chg="modSp mod">
        <pc:chgData name="Guangwei Zhang" userId="00c53528-d8f4-413e-b4b0-985264559294" providerId="ADAL" clId="{5F7129DE-E915-C84B-B771-F18B4496AD9E}" dt="2024-08-02T05:57:30.935" v="263" actId="1076"/>
        <pc:sldMkLst>
          <pc:docMk/>
          <pc:sldMk cId="3950473308" sldId="281"/>
        </pc:sldMkLst>
        <pc:spChg chg="mod">
          <ac:chgData name="Guangwei Zhang" userId="00c53528-d8f4-413e-b4b0-985264559294" providerId="ADAL" clId="{5F7129DE-E915-C84B-B771-F18B4496AD9E}" dt="2024-08-02T05:57:30.935" v="263" actId="1076"/>
          <ac:spMkLst>
            <pc:docMk/>
            <pc:sldMk cId="3950473308" sldId="281"/>
            <ac:spMk id="6" creationId="{EB2C46A9-38F3-BAA1-DACE-DE0D0574CECD}"/>
          </ac:spMkLst>
        </pc:spChg>
      </pc:sldChg>
      <pc:sldChg chg="modSp mod">
        <pc:chgData name="Guangwei Zhang" userId="00c53528-d8f4-413e-b4b0-985264559294" providerId="ADAL" clId="{5F7129DE-E915-C84B-B771-F18B4496AD9E}" dt="2024-08-02T15:30:19.752" v="307" actId="1076"/>
        <pc:sldMkLst>
          <pc:docMk/>
          <pc:sldMk cId="2602387806" sldId="284"/>
        </pc:sldMkLst>
        <pc:picChg chg="mod">
          <ac:chgData name="Guangwei Zhang" userId="00c53528-d8f4-413e-b4b0-985264559294" providerId="ADAL" clId="{5F7129DE-E915-C84B-B771-F18B4496AD9E}" dt="2024-08-02T15:30:19.752" v="307" actId="1076"/>
          <ac:picMkLst>
            <pc:docMk/>
            <pc:sldMk cId="2602387806" sldId="284"/>
            <ac:picMk id="4" creationId="{F765BA5F-1B8A-CDF1-5CB9-796D203840A5}"/>
          </ac:picMkLst>
        </pc:picChg>
      </pc:sldChg>
      <pc:sldChg chg="addSp modSp mod">
        <pc:chgData name="Guangwei Zhang" userId="00c53528-d8f4-413e-b4b0-985264559294" providerId="ADAL" clId="{5F7129DE-E915-C84B-B771-F18B4496AD9E}" dt="2024-08-03T03:07:11.914" v="874" actId="1076"/>
        <pc:sldMkLst>
          <pc:docMk/>
          <pc:sldMk cId="1579991582" sldId="286"/>
        </pc:sldMkLst>
        <pc:spChg chg="add mod">
          <ac:chgData name="Guangwei Zhang" userId="00c53528-d8f4-413e-b4b0-985264559294" providerId="ADAL" clId="{5F7129DE-E915-C84B-B771-F18B4496AD9E}" dt="2024-08-03T03:07:11.914" v="874" actId="1076"/>
          <ac:spMkLst>
            <pc:docMk/>
            <pc:sldMk cId="1579991582" sldId="286"/>
            <ac:spMk id="9" creationId="{576F4ADD-0F81-029D-A2FE-29FDE5E344B9}"/>
          </ac:spMkLst>
        </pc:spChg>
      </pc:sldChg>
      <pc:sldChg chg="addSp modSp mod">
        <pc:chgData name="Guangwei Zhang" userId="00c53528-d8f4-413e-b4b0-985264559294" providerId="ADAL" clId="{5F7129DE-E915-C84B-B771-F18B4496AD9E}" dt="2024-07-22T14:09:34.510" v="100" actId="571"/>
        <pc:sldMkLst>
          <pc:docMk/>
          <pc:sldMk cId="2164370102" sldId="293"/>
        </pc:sldMkLst>
        <pc:spChg chg="add">
          <ac:chgData name="Guangwei Zhang" userId="00c53528-d8f4-413e-b4b0-985264559294" providerId="ADAL" clId="{5F7129DE-E915-C84B-B771-F18B4496AD9E}" dt="2024-07-22T14:09:23.208" v="97" actId="11529"/>
          <ac:spMkLst>
            <pc:docMk/>
            <pc:sldMk cId="2164370102" sldId="293"/>
            <ac:spMk id="13" creationId="{BEA9F9C3-6A5A-FD70-F991-64FD9AB103CB}"/>
          </ac:spMkLst>
        </pc:spChg>
        <pc:spChg chg="add mod">
          <ac:chgData name="Guangwei Zhang" userId="00c53528-d8f4-413e-b4b0-985264559294" providerId="ADAL" clId="{5F7129DE-E915-C84B-B771-F18B4496AD9E}" dt="2024-07-22T14:09:26.782" v="99" actId="14100"/>
          <ac:spMkLst>
            <pc:docMk/>
            <pc:sldMk cId="2164370102" sldId="293"/>
            <ac:spMk id="18" creationId="{76DCD4EA-5B37-82AD-9055-FBBEA9A0582A}"/>
          </ac:spMkLst>
        </pc:spChg>
        <pc:spChg chg="add mod">
          <ac:chgData name="Guangwei Zhang" userId="00c53528-d8f4-413e-b4b0-985264559294" providerId="ADAL" clId="{5F7129DE-E915-C84B-B771-F18B4496AD9E}" dt="2024-07-22T14:09:34.510" v="100" actId="571"/>
          <ac:spMkLst>
            <pc:docMk/>
            <pc:sldMk cId="2164370102" sldId="293"/>
            <ac:spMk id="19" creationId="{F038556F-FD02-1767-D489-9706DD6C7D24}"/>
          </ac:spMkLst>
        </pc:spChg>
        <pc:picChg chg="mod">
          <ac:chgData name="Guangwei Zhang" userId="00c53528-d8f4-413e-b4b0-985264559294" providerId="ADAL" clId="{5F7129DE-E915-C84B-B771-F18B4496AD9E}" dt="2024-07-22T12:38:52.428" v="96" actId="1440"/>
          <ac:picMkLst>
            <pc:docMk/>
            <pc:sldMk cId="2164370102" sldId="293"/>
            <ac:picMk id="4" creationId="{0DF0B882-A53D-87D8-D280-2BC7CF34DADE}"/>
          </ac:picMkLst>
        </pc:picChg>
        <pc:picChg chg="add mod">
          <ac:chgData name="Guangwei Zhang" userId="00c53528-d8f4-413e-b4b0-985264559294" providerId="ADAL" clId="{5F7129DE-E915-C84B-B771-F18B4496AD9E}" dt="2024-07-22T12:38:52.428" v="96" actId="1440"/>
          <ac:picMkLst>
            <pc:docMk/>
            <pc:sldMk cId="2164370102" sldId="293"/>
            <ac:picMk id="7" creationId="{FBB2DD56-FBA3-5B3B-9A8F-26170F684E64}"/>
          </ac:picMkLst>
        </pc:picChg>
        <pc:picChg chg="mod">
          <ac:chgData name="Guangwei Zhang" userId="00c53528-d8f4-413e-b4b0-985264559294" providerId="ADAL" clId="{5F7129DE-E915-C84B-B771-F18B4496AD9E}" dt="2024-07-22T12:38:50.246" v="95" actId="1440"/>
          <ac:picMkLst>
            <pc:docMk/>
            <pc:sldMk cId="2164370102" sldId="293"/>
            <ac:picMk id="9" creationId="{37BB8E54-C6AB-7BA2-ABFB-8B113162A218}"/>
          </ac:picMkLst>
        </pc:picChg>
        <pc:picChg chg="add mod">
          <ac:chgData name="Guangwei Zhang" userId="00c53528-d8f4-413e-b4b0-985264559294" providerId="ADAL" clId="{5F7129DE-E915-C84B-B771-F18B4496AD9E}" dt="2024-07-22T12:38:29.871" v="88" actId="1076"/>
          <ac:picMkLst>
            <pc:docMk/>
            <pc:sldMk cId="2164370102" sldId="293"/>
            <ac:picMk id="12" creationId="{A3E68D7B-89D1-038C-0A43-24E8E34A2543}"/>
          </ac:picMkLst>
        </pc:picChg>
        <pc:picChg chg="mod">
          <ac:chgData name="Guangwei Zhang" userId="00c53528-d8f4-413e-b4b0-985264559294" providerId="ADAL" clId="{5F7129DE-E915-C84B-B771-F18B4496AD9E}" dt="2024-07-22T12:38:38.114" v="91" actId="1440"/>
          <ac:picMkLst>
            <pc:docMk/>
            <pc:sldMk cId="2164370102" sldId="293"/>
            <ac:picMk id="14" creationId="{31EB6588-57FC-AC05-3FED-FDAD33A3EEF9}"/>
          </ac:picMkLst>
        </pc:picChg>
        <pc:picChg chg="mod">
          <ac:chgData name="Guangwei Zhang" userId="00c53528-d8f4-413e-b4b0-985264559294" providerId="ADAL" clId="{5F7129DE-E915-C84B-B771-F18B4496AD9E}" dt="2024-07-22T12:38:46.520" v="94" actId="1440"/>
          <ac:picMkLst>
            <pc:docMk/>
            <pc:sldMk cId="2164370102" sldId="293"/>
            <ac:picMk id="15" creationId="{B96BBE8E-F5CA-EE7D-EFEF-DF8C69E5E8BC}"/>
          </ac:picMkLst>
        </pc:picChg>
        <pc:picChg chg="mod">
          <ac:chgData name="Guangwei Zhang" userId="00c53528-d8f4-413e-b4b0-985264559294" providerId="ADAL" clId="{5F7129DE-E915-C84B-B771-F18B4496AD9E}" dt="2024-07-22T12:38:41.034" v="92" actId="1076"/>
          <ac:picMkLst>
            <pc:docMk/>
            <pc:sldMk cId="2164370102" sldId="293"/>
            <ac:picMk id="17" creationId="{325F19D5-AB74-F6B3-0522-649B76AB63D1}"/>
          </ac:picMkLst>
        </pc:picChg>
      </pc:sldChg>
      <pc:sldChg chg="modSp mod">
        <pc:chgData name="Guangwei Zhang" userId="00c53528-d8f4-413e-b4b0-985264559294" providerId="ADAL" clId="{5F7129DE-E915-C84B-B771-F18B4496AD9E}" dt="2024-08-02T04:55:07.272" v="164" actId="1076"/>
        <pc:sldMkLst>
          <pc:docMk/>
          <pc:sldMk cId="491702341" sldId="294"/>
        </pc:sldMkLst>
        <pc:spChg chg="mod">
          <ac:chgData name="Guangwei Zhang" userId="00c53528-d8f4-413e-b4b0-985264559294" providerId="ADAL" clId="{5F7129DE-E915-C84B-B771-F18B4496AD9E}" dt="2024-07-22T12:37:09.004" v="77" actId="1076"/>
          <ac:spMkLst>
            <pc:docMk/>
            <pc:sldMk cId="491702341" sldId="294"/>
            <ac:spMk id="4" creationId="{61EB9517-06B4-92F9-11D8-EE20CAE1BEE9}"/>
          </ac:spMkLst>
        </pc:spChg>
        <pc:picChg chg="mod">
          <ac:chgData name="Guangwei Zhang" userId="00c53528-d8f4-413e-b4b0-985264559294" providerId="ADAL" clId="{5F7129DE-E915-C84B-B771-F18B4496AD9E}" dt="2024-08-02T04:55:07.272" v="164" actId="1076"/>
          <ac:picMkLst>
            <pc:docMk/>
            <pc:sldMk cId="491702341" sldId="294"/>
            <ac:picMk id="9" creationId="{7A761836-D2E4-9D00-A441-537FE0A4FDF7}"/>
          </ac:picMkLst>
        </pc:picChg>
      </pc:sldChg>
      <pc:sldChg chg="modSp mod">
        <pc:chgData name="Guangwei Zhang" userId="00c53528-d8f4-413e-b4b0-985264559294" providerId="ADAL" clId="{5F7129DE-E915-C84B-B771-F18B4496AD9E}" dt="2024-07-31T02:26:03.228" v="130" actId="20577"/>
        <pc:sldMkLst>
          <pc:docMk/>
          <pc:sldMk cId="2711046600" sldId="295"/>
        </pc:sldMkLst>
        <pc:spChg chg="mod">
          <ac:chgData name="Guangwei Zhang" userId="00c53528-d8f4-413e-b4b0-985264559294" providerId="ADAL" clId="{5F7129DE-E915-C84B-B771-F18B4496AD9E}" dt="2024-07-31T02:26:03.228" v="130" actId="20577"/>
          <ac:spMkLst>
            <pc:docMk/>
            <pc:sldMk cId="2711046600" sldId="295"/>
            <ac:spMk id="4" creationId="{BEF3E373-4D34-4D77-53FC-BABA2DFC37CF}"/>
          </ac:spMkLst>
        </pc:spChg>
      </pc:sldChg>
      <pc:sldChg chg="modAnim">
        <pc:chgData name="Guangwei Zhang" userId="00c53528-d8f4-413e-b4b0-985264559294" providerId="ADAL" clId="{5F7129DE-E915-C84B-B771-F18B4496AD9E}" dt="2024-07-31T02:27:00.157" v="140"/>
        <pc:sldMkLst>
          <pc:docMk/>
          <pc:sldMk cId="2178729703" sldId="299"/>
        </pc:sldMkLst>
      </pc:sldChg>
      <pc:sldChg chg="modAnim">
        <pc:chgData name="Guangwei Zhang" userId="00c53528-d8f4-413e-b4b0-985264559294" providerId="ADAL" clId="{5F7129DE-E915-C84B-B771-F18B4496AD9E}" dt="2024-07-31T02:28:08.819" v="154"/>
        <pc:sldMkLst>
          <pc:docMk/>
          <pc:sldMk cId="3228381629" sldId="300"/>
        </pc:sldMkLst>
      </pc:sldChg>
      <pc:sldChg chg="modAnim">
        <pc:chgData name="Guangwei Zhang" userId="00c53528-d8f4-413e-b4b0-985264559294" providerId="ADAL" clId="{5F7129DE-E915-C84B-B771-F18B4496AD9E}" dt="2024-08-02T04:54:01.458" v="163"/>
        <pc:sldMkLst>
          <pc:docMk/>
          <pc:sldMk cId="3713683982" sldId="301"/>
        </pc:sldMkLst>
      </pc:sldChg>
      <pc:sldChg chg="addSp modSp mod">
        <pc:chgData name="Guangwei Zhang" userId="00c53528-d8f4-413e-b4b0-985264559294" providerId="ADAL" clId="{5F7129DE-E915-C84B-B771-F18B4496AD9E}" dt="2024-08-02T06:29:51.890" v="286" actId="20577"/>
        <pc:sldMkLst>
          <pc:docMk/>
          <pc:sldMk cId="545656657" sldId="302"/>
        </pc:sldMkLst>
        <pc:spChg chg="add mod">
          <ac:chgData name="Guangwei Zhang" userId="00c53528-d8f4-413e-b4b0-985264559294" providerId="ADAL" clId="{5F7129DE-E915-C84B-B771-F18B4496AD9E}" dt="2024-08-02T06:29:51.890" v="286" actId="20577"/>
          <ac:spMkLst>
            <pc:docMk/>
            <pc:sldMk cId="545656657" sldId="302"/>
            <ac:spMk id="10" creationId="{E9836481-66CF-E5EA-8746-7374DF645C15}"/>
          </ac:spMkLst>
        </pc:spChg>
      </pc:sldChg>
      <pc:sldChg chg="addSp modSp mod">
        <pc:chgData name="Guangwei Zhang" userId="00c53528-d8f4-413e-b4b0-985264559294" providerId="ADAL" clId="{5F7129DE-E915-C84B-B771-F18B4496AD9E}" dt="2024-08-02T05:01:43.098" v="261" actId="1076"/>
        <pc:sldMkLst>
          <pc:docMk/>
          <pc:sldMk cId="3262679612" sldId="303"/>
        </pc:sldMkLst>
        <pc:spChg chg="add mod">
          <ac:chgData name="Guangwei Zhang" userId="00c53528-d8f4-413e-b4b0-985264559294" providerId="ADAL" clId="{5F7129DE-E915-C84B-B771-F18B4496AD9E}" dt="2024-08-02T05:01:43.098" v="261" actId="1076"/>
          <ac:spMkLst>
            <pc:docMk/>
            <pc:sldMk cId="3262679612" sldId="303"/>
            <ac:spMk id="5" creationId="{C9DDE0DF-5FE5-C3A3-EE45-81DC7A36FD2C}"/>
          </ac:spMkLst>
        </pc:spChg>
      </pc:sldChg>
      <pc:sldChg chg="modSp mod">
        <pc:chgData name="Guangwei Zhang" userId="00c53528-d8f4-413e-b4b0-985264559294" providerId="ADAL" clId="{5F7129DE-E915-C84B-B771-F18B4496AD9E}" dt="2024-08-02T06:48:05.892" v="302" actId="20577"/>
        <pc:sldMkLst>
          <pc:docMk/>
          <pc:sldMk cId="2550785698" sldId="304"/>
        </pc:sldMkLst>
        <pc:spChg chg="mod">
          <ac:chgData name="Guangwei Zhang" userId="00c53528-d8f4-413e-b4b0-985264559294" providerId="ADAL" clId="{5F7129DE-E915-C84B-B771-F18B4496AD9E}" dt="2024-08-02T06:48:05.892" v="302" actId="20577"/>
          <ac:spMkLst>
            <pc:docMk/>
            <pc:sldMk cId="2550785698" sldId="304"/>
            <ac:spMk id="3" creationId="{EF726DC9-B6B8-DB97-723C-69A067EB1A8F}"/>
          </ac:spMkLst>
        </pc:spChg>
      </pc:sldChg>
      <pc:sldChg chg="modSp mod">
        <pc:chgData name="Guangwei Zhang" userId="00c53528-d8f4-413e-b4b0-985264559294" providerId="ADAL" clId="{5F7129DE-E915-C84B-B771-F18B4496AD9E}" dt="2024-07-10T17:10:09.924" v="1" actId="1076"/>
        <pc:sldMkLst>
          <pc:docMk/>
          <pc:sldMk cId="1080928996" sldId="305"/>
        </pc:sldMkLst>
        <pc:spChg chg="mod">
          <ac:chgData name="Guangwei Zhang" userId="00c53528-d8f4-413e-b4b0-985264559294" providerId="ADAL" clId="{5F7129DE-E915-C84B-B771-F18B4496AD9E}" dt="2024-07-10T17:10:09.924" v="1" actId="1076"/>
          <ac:spMkLst>
            <pc:docMk/>
            <pc:sldMk cId="1080928996" sldId="305"/>
            <ac:spMk id="7" creationId="{8FBD1968-E6C9-50B0-C95C-D2C4C9F8DE19}"/>
          </ac:spMkLst>
        </pc:spChg>
      </pc:sldChg>
      <pc:sldChg chg="new del">
        <pc:chgData name="Guangwei Zhang" userId="00c53528-d8f4-413e-b4b0-985264559294" providerId="ADAL" clId="{5F7129DE-E915-C84B-B771-F18B4496AD9E}" dt="2024-08-02T06:48:27.186" v="305" actId="2696"/>
        <pc:sldMkLst>
          <pc:docMk/>
          <pc:sldMk cId="2452012573" sldId="306"/>
        </pc:sldMkLst>
      </pc:sldChg>
      <pc:sldChg chg="add">
        <pc:chgData name="Guangwei Zhang" userId="00c53528-d8f4-413e-b4b0-985264559294" providerId="ADAL" clId="{5F7129DE-E915-C84B-B771-F18B4496AD9E}" dt="2024-08-02T06:48:23.586" v="304"/>
        <pc:sldMkLst>
          <pc:docMk/>
          <pc:sldMk cId="4234917413" sldId="307"/>
        </pc:sldMkLst>
      </pc:sldChg>
      <pc:sldChg chg="add">
        <pc:chgData name="Guangwei Zhang" userId="00c53528-d8f4-413e-b4b0-985264559294" providerId="ADAL" clId="{5F7129DE-E915-C84B-B771-F18B4496AD9E}" dt="2024-08-02T06:48:23.586" v="304"/>
        <pc:sldMkLst>
          <pc:docMk/>
          <pc:sldMk cId="3698876534" sldId="308"/>
        </pc:sldMkLst>
      </pc:sldChg>
      <pc:sldChg chg="add">
        <pc:chgData name="Guangwei Zhang" userId="00c53528-d8f4-413e-b4b0-985264559294" providerId="ADAL" clId="{5F7129DE-E915-C84B-B771-F18B4496AD9E}" dt="2024-08-02T06:48:23.586" v="304"/>
        <pc:sldMkLst>
          <pc:docMk/>
          <pc:sldMk cId="2532353933" sldId="309"/>
        </pc:sldMkLst>
      </pc:sldChg>
      <pc:sldChg chg="add">
        <pc:chgData name="Guangwei Zhang" userId="00c53528-d8f4-413e-b4b0-985264559294" providerId="ADAL" clId="{5F7129DE-E915-C84B-B771-F18B4496AD9E}" dt="2024-08-02T06:48:23.586" v="304"/>
        <pc:sldMkLst>
          <pc:docMk/>
          <pc:sldMk cId="1792475238" sldId="310"/>
        </pc:sldMkLst>
      </pc:sldChg>
      <pc:sldChg chg="add">
        <pc:chgData name="Guangwei Zhang" userId="00c53528-d8f4-413e-b4b0-985264559294" providerId="ADAL" clId="{5F7129DE-E915-C84B-B771-F18B4496AD9E}" dt="2024-08-02T06:48:23.586" v="304"/>
        <pc:sldMkLst>
          <pc:docMk/>
          <pc:sldMk cId="4203425696" sldId="311"/>
        </pc:sldMkLst>
      </pc:sldChg>
      <pc:sldChg chg="add">
        <pc:chgData name="Guangwei Zhang" userId="00c53528-d8f4-413e-b4b0-985264559294" providerId="ADAL" clId="{5F7129DE-E915-C84B-B771-F18B4496AD9E}" dt="2024-08-02T06:48:23.586" v="304"/>
        <pc:sldMkLst>
          <pc:docMk/>
          <pc:sldMk cId="881000682" sldId="312"/>
        </pc:sldMkLst>
      </pc:sldChg>
      <pc:sldChg chg="add">
        <pc:chgData name="Guangwei Zhang" userId="00c53528-d8f4-413e-b4b0-985264559294" providerId="ADAL" clId="{5F7129DE-E915-C84B-B771-F18B4496AD9E}" dt="2024-08-02T06:48:23.586" v="304"/>
        <pc:sldMkLst>
          <pc:docMk/>
          <pc:sldMk cId="3338612463" sldId="313"/>
        </pc:sldMkLst>
      </pc:sldChg>
      <pc:sldChg chg="add">
        <pc:chgData name="Guangwei Zhang" userId="00c53528-d8f4-413e-b4b0-985264559294" providerId="ADAL" clId="{5F7129DE-E915-C84B-B771-F18B4496AD9E}" dt="2024-08-02T06:48:23.586" v="304"/>
        <pc:sldMkLst>
          <pc:docMk/>
          <pc:sldMk cId="178730727" sldId="314"/>
        </pc:sldMkLst>
      </pc:sldChg>
      <pc:sldChg chg="add">
        <pc:chgData name="Guangwei Zhang" userId="00c53528-d8f4-413e-b4b0-985264559294" providerId="ADAL" clId="{5F7129DE-E915-C84B-B771-F18B4496AD9E}" dt="2024-08-02T06:48:23.586" v="304"/>
        <pc:sldMkLst>
          <pc:docMk/>
          <pc:sldMk cId="562333535" sldId="315"/>
        </pc:sldMkLst>
      </pc:sldChg>
      <pc:sldChg chg="addSp modSp new mod">
        <pc:chgData name="Guangwei Zhang" userId="00c53528-d8f4-413e-b4b0-985264559294" providerId="ADAL" clId="{5F7129DE-E915-C84B-B771-F18B4496AD9E}" dt="2024-08-02T15:49:07.970" v="681" actId="1076"/>
        <pc:sldMkLst>
          <pc:docMk/>
          <pc:sldMk cId="2092791529" sldId="316"/>
        </pc:sldMkLst>
        <pc:spChg chg="mod">
          <ac:chgData name="Guangwei Zhang" userId="00c53528-d8f4-413e-b4b0-985264559294" providerId="ADAL" clId="{5F7129DE-E915-C84B-B771-F18B4496AD9E}" dt="2024-08-02T15:44:49.461" v="316" actId="20577"/>
          <ac:spMkLst>
            <pc:docMk/>
            <pc:sldMk cId="2092791529" sldId="316"/>
            <ac:spMk id="3" creationId="{B1EF4236-7BEF-CA82-38BD-838A86918281}"/>
          </ac:spMkLst>
        </pc:spChg>
        <pc:spChg chg="add mod">
          <ac:chgData name="Guangwei Zhang" userId="00c53528-d8f4-413e-b4b0-985264559294" providerId="ADAL" clId="{5F7129DE-E915-C84B-B771-F18B4496AD9E}" dt="2024-08-02T15:49:07.970" v="681" actId="1076"/>
          <ac:spMkLst>
            <pc:docMk/>
            <pc:sldMk cId="2092791529" sldId="316"/>
            <ac:spMk id="4" creationId="{859F92D0-D7D7-5763-3D58-6C8407C6BB84}"/>
          </ac:spMkLst>
        </pc:spChg>
      </pc:sldChg>
      <pc:sldChg chg="addSp modSp new mod">
        <pc:chgData name="Guangwei Zhang" userId="00c53528-d8f4-413e-b4b0-985264559294" providerId="ADAL" clId="{5F7129DE-E915-C84B-B771-F18B4496AD9E}" dt="2024-08-03T02:35:48.952" v="749" actId="1076"/>
        <pc:sldMkLst>
          <pc:docMk/>
          <pc:sldMk cId="1469142575" sldId="317"/>
        </pc:sldMkLst>
        <pc:spChg chg="mod">
          <ac:chgData name="Guangwei Zhang" userId="00c53528-d8f4-413e-b4b0-985264559294" providerId="ADAL" clId="{5F7129DE-E915-C84B-B771-F18B4496AD9E}" dt="2024-08-02T16:17:09.110" v="748" actId="20577"/>
          <ac:spMkLst>
            <pc:docMk/>
            <pc:sldMk cId="1469142575" sldId="317"/>
            <ac:spMk id="3" creationId="{33EA24B1-B242-0475-F054-BB8217A710D1}"/>
          </ac:spMkLst>
        </pc:spChg>
        <pc:picChg chg="add mod">
          <ac:chgData name="Guangwei Zhang" userId="00c53528-d8f4-413e-b4b0-985264559294" providerId="ADAL" clId="{5F7129DE-E915-C84B-B771-F18B4496AD9E}" dt="2024-08-03T02:35:48.952" v="749" actId="1076"/>
          <ac:picMkLst>
            <pc:docMk/>
            <pc:sldMk cId="1469142575" sldId="317"/>
            <ac:picMk id="4" creationId="{31E8F62D-D5C5-09C4-4F7F-B5B1FB2AC6A9}"/>
          </ac:picMkLst>
        </pc:picChg>
      </pc:sldChg>
      <pc:sldChg chg="modSp new del mod">
        <pc:chgData name="Guangwei Zhang" userId="00c53528-d8f4-413e-b4b0-985264559294" providerId="ADAL" clId="{5F7129DE-E915-C84B-B771-F18B4496AD9E}" dt="2024-08-02T15:49:33.251" v="714" actId="2696"/>
        <pc:sldMkLst>
          <pc:docMk/>
          <pc:sldMk cId="2338329688" sldId="317"/>
        </pc:sldMkLst>
        <pc:spChg chg="mod">
          <ac:chgData name="Guangwei Zhang" userId="00c53528-d8f4-413e-b4b0-985264559294" providerId="ADAL" clId="{5F7129DE-E915-C84B-B771-F18B4496AD9E}" dt="2024-08-02T15:49:31.477" v="713" actId="20577"/>
          <ac:spMkLst>
            <pc:docMk/>
            <pc:sldMk cId="2338329688" sldId="317"/>
            <ac:spMk id="3" creationId="{B84348E2-3180-9816-7404-C960E82AE9AA}"/>
          </ac:spMkLst>
        </pc:spChg>
      </pc:sldChg>
      <pc:sldChg chg="addSp delSp modSp new del mod">
        <pc:chgData name="Guangwei Zhang" userId="00c53528-d8f4-413e-b4b0-985264559294" providerId="ADAL" clId="{5F7129DE-E915-C84B-B771-F18B4496AD9E}" dt="2024-08-02T16:03:15.855" v="722" actId="2696"/>
        <pc:sldMkLst>
          <pc:docMk/>
          <pc:sldMk cId="3624842518" sldId="317"/>
        </pc:sldMkLst>
        <pc:picChg chg="add del mod">
          <ac:chgData name="Guangwei Zhang" userId="00c53528-d8f4-413e-b4b0-985264559294" providerId="ADAL" clId="{5F7129DE-E915-C84B-B771-F18B4496AD9E}" dt="2024-08-02T15:50:33.208" v="721" actId="478"/>
          <ac:picMkLst>
            <pc:docMk/>
            <pc:sldMk cId="3624842518" sldId="317"/>
            <ac:picMk id="4" creationId="{CF6052FF-58B8-98CD-3784-8B8A0EF73D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ADED-620D-D24E-82E2-96F000A12D1D}" type="datetimeFigureOut">
              <a:rPr lang="en-CN" smtClean="0"/>
              <a:t>2024/8/3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2FB5-1F09-5546-B530-97D4A6D60E7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065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6828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2347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07045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选自</a:t>
            </a:r>
            <a:r>
              <a:rPr kumimoji="1" lang="en-US" altLang="zh-CN" dirty="0"/>
              <a:t>https://</a:t>
            </a:r>
            <a:r>
              <a:rPr kumimoji="1" lang="en-US" altLang="zh-CN" dirty="0" err="1"/>
              <a:t>jyywiki.cn</a:t>
            </a:r>
            <a:r>
              <a:rPr kumimoji="1" lang="en-US" altLang="zh-CN" dirty="0"/>
              <a:t>/OS/2024/lect8.md</a:t>
            </a:r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8850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选自</a:t>
            </a:r>
            <a:r>
              <a:rPr kumimoji="1" lang="en-US" altLang="zh-CN" dirty="0"/>
              <a:t>https://</a:t>
            </a:r>
            <a:r>
              <a:rPr kumimoji="1" lang="en-US" altLang="zh-CN" dirty="0" err="1"/>
              <a:t>jyywiki.cn</a:t>
            </a:r>
            <a:r>
              <a:rPr kumimoji="1" lang="en-US" altLang="zh-CN" dirty="0"/>
              <a:t>/OS/2024/lect8.md</a:t>
            </a:r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31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8881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35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70356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jyywiki.cn</a:t>
            </a:r>
            <a:r>
              <a:rPr kumimoji="1" lang="en-US" altLang="zh-CN"/>
              <a:t>/OS/2023/build/lect18.ipynb.html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36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63826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www.luogu.com.cn</a:t>
            </a:r>
            <a:r>
              <a:rPr kumimoji="1" lang="en-US" altLang="zh-CN" dirty="0"/>
              <a:t>/problem/P3389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39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17635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图片来源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jyywiki</a:t>
            </a:r>
            <a:r>
              <a:rPr kumimoji="1" lang="en-US" altLang="zh-CN" dirty="0"/>
              <a:t>,</a:t>
            </a:r>
            <a:r>
              <a:rPr kumimoji="1" lang="zh-CN" altLang="en-US" dirty="0"/>
              <a:t> 南京大学计算机楼</a:t>
            </a:r>
            <a:r>
              <a:rPr kumimoji="1" lang="en-US" altLang="zh-CN" dirty="0"/>
              <a:t>(</a:t>
            </a:r>
            <a:r>
              <a:rPr kumimoji="1" lang="zh-CN" altLang="en-US" dirty="0"/>
              <a:t>鼓楼校区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47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48618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48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73526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图片来源</a:t>
            </a:r>
            <a:r>
              <a:rPr kumimoji="1" lang="en-US" altLang="zh-CN" dirty="0"/>
              <a:t>:</a:t>
            </a:r>
            <a:r>
              <a:rPr kumimoji="1" lang="zh-CN" altLang="en-US" dirty="0"/>
              <a:t> 南京大学苏州校区公众号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50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2894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2460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3698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5511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5988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3072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实例代码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4" pitchFamily="34" charset="0"/>
              </a:rPr>
              <a:t>q=1,3,5,9,15,25,41,67,109</a:t>
            </a:r>
            <a:endParaRPr kumimoji="1" lang="en-US" altLang="zh-CN" dirty="0"/>
          </a:p>
          <a:p>
            <a:r>
              <a:rPr kumimoji="1" lang="en-US" altLang="zh-CN" dirty="0"/>
              <a:t>#include &lt;</a:t>
            </a:r>
            <a:r>
              <a:rPr kumimoji="1" lang="en-US" altLang="zh-CN" dirty="0" err="1"/>
              <a:t>stdio.h</a:t>
            </a:r>
            <a:r>
              <a:rPr kumimoji="1" lang="en-US" altLang="zh-CN" dirty="0"/>
              <a:t>&gt;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void </a:t>
            </a:r>
            <a:r>
              <a:rPr kumimoji="1" lang="en-US" altLang="zh-CN" dirty="0" err="1"/>
              <a:t>towerOfHanoi</a:t>
            </a:r>
            <a:r>
              <a:rPr kumimoji="1" lang="en-US" altLang="zh-CN" dirty="0"/>
              <a:t>(int n, char </a:t>
            </a:r>
            <a:r>
              <a:rPr kumimoji="1" lang="en-US" altLang="zh-CN" dirty="0" err="1"/>
              <a:t>from_rod</a:t>
            </a:r>
            <a:r>
              <a:rPr kumimoji="1" lang="en-US" altLang="zh-CN" dirty="0"/>
              <a:t>, char </a:t>
            </a:r>
            <a:r>
              <a:rPr kumimoji="1" lang="en-US" altLang="zh-CN" dirty="0" err="1"/>
              <a:t>to_rod</a:t>
            </a:r>
            <a:r>
              <a:rPr kumimoji="1" lang="en-US" altLang="zh-CN" dirty="0"/>
              <a:t>, char </a:t>
            </a:r>
            <a:r>
              <a:rPr kumimoji="1" lang="en-US" altLang="zh-CN" dirty="0" err="1"/>
              <a:t>aux_rod</a:t>
            </a:r>
            <a:r>
              <a:rPr kumimoji="1" lang="en-US" altLang="zh-CN" dirty="0"/>
              <a:t>){</a:t>
            </a:r>
          </a:p>
          <a:p>
            <a:r>
              <a:rPr kumimoji="1" lang="en-US" altLang="zh-CN" dirty="0"/>
              <a:t>	if (n == 1){</a:t>
            </a:r>
          </a:p>
          <a:p>
            <a:r>
              <a:rPr kumimoji="1" lang="en-US" altLang="zh-CN" dirty="0"/>
              <a:t>		</a:t>
            </a:r>
            <a:r>
              <a:rPr kumimoji="1" lang="en-US" altLang="zh-CN" dirty="0" err="1"/>
              <a:t>printf</a:t>
            </a:r>
            <a:r>
              <a:rPr kumimoji="1" lang="en-US" altLang="zh-CN" dirty="0"/>
              <a:t>("Move disk 1 from rod %c to rod %c\n", </a:t>
            </a:r>
            <a:r>
              <a:rPr kumimoji="1" lang="en-US" altLang="zh-CN" dirty="0" err="1"/>
              <a:t>from_rod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to_rod</a:t>
            </a:r>
            <a:r>
              <a:rPr kumimoji="1" lang="en-US" altLang="zh-CN" dirty="0"/>
              <a:t>);</a:t>
            </a:r>
          </a:p>
          <a:p>
            <a:r>
              <a:rPr kumimoji="1" lang="en-US" altLang="zh-CN" dirty="0"/>
              <a:t>		return;</a:t>
            </a:r>
          </a:p>
          <a:p>
            <a:r>
              <a:rPr kumimoji="1" lang="en-US" altLang="zh-CN" dirty="0"/>
              <a:t>	}</a:t>
            </a:r>
          </a:p>
          <a:p>
            <a:r>
              <a:rPr kumimoji="1" lang="en-US" altLang="zh-CN" dirty="0"/>
              <a:t>    </a:t>
            </a:r>
          </a:p>
          <a:p>
            <a:r>
              <a:rPr kumimoji="1" lang="en-US" altLang="zh-CN" dirty="0"/>
              <a:t>    if(</a:t>
            </a:r>
            <a:r>
              <a:rPr kumimoji="1" lang="en-US" altLang="zh-CN" dirty="0" err="1"/>
              <a:t>from_rod</a:t>
            </a:r>
            <a:r>
              <a:rPr kumimoji="1" lang="en-US" altLang="zh-CN" dirty="0"/>
              <a:t> == 'B'){</a:t>
            </a:r>
          </a:p>
          <a:p>
            <a:r>
              <a:rPr kumimoji="1" lang="en-US" altLang="zh-CN" dirty="0"/>
              <a:t>        </a:t>
            </a:r>
            <a:r>
              <a:rPr kumimoji="1" lang="en-US" altLang="zh-CN" dirty="0" err="1"/>
              <a:t>printf</a:t>
            </a:r>
            <a:r>
              <a:rPr kumimoji="1" lang="en-US" altLang="zh-CN" dirty="0"/>
              <a:t>("Move all Bs to %c\n", </a:t>
            </a:r>
            <a:r>
              <a:rPr kumimoji="1" lang="en-US" altLang="zh-CN" dirty="0" err="1"/>
              <a:t>to_rod</a:t>
            </a:r>
            <a:r>
              <a:rPr kumimoji="1" lang="en-US" altLang="zh-CN" dirty="0"/>
              <a:t>);</a:t>
            </a:r>
          </a:p>
          <a:p>
            <a:r>
              <a:rPr kumimoji="1" lang="en-US" altLang="zh-CN" dirty="0"/>
              <a:t>        return ;</a:t>
            </a:r>
          </a:p>
          <a:p>
            <a:r>
              <a:rPr kumimoji="1" lang="en-US" altLang="zh-CN" dirty="0"/>
              <a:t>    }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	</a:t>
            </a:r>
            <a:r>
              <a:rPr kumimoji="1" lang="en-US" altLang="zh-CN" dirty="0" err="1"/>
              <a:t>towerOfHanoi</a:t>
            </a:r>
            <a:r>
              <a:rPr kumimoji="1" lang="en-US" altLang="zh-CN" dirty="0"/>
              <a:t>(n-1, </a:t>
            </a:r>
            <a:r>
              <a:rPr kumimoji="1" lang="en-US" altLang="zh-CN" dirty="0" err="1"/>
              <a:t>from_rod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aux_rod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to_rod</a:t>
            </a:r>
            <a:r>
              <a:rPr kumimoji="1" lang="en-US" altLang="zh-CN" dirty="0"/>
              <a:t>);</a:t>
            </a:r>
          </a:p>
          <a:p>
            <a:r>
              <a:rPr kumimoji="1" lang="en-US" altLang="zh-CN" dirty="0"/>
              <a:t>	</a:t>
            </a:r>
            <a:r>
              <a:rPr kumimoji="1" lang="en-US" altLang="zh-CN" dirty="0" err="1"/>
              <a:t>printf</a:t>
            </a:r>
            <a:r>
              <a:rPr kumimoji="1" lang="en-US" altLang="zh-CN" dirty="0"/>
              <a:t>("Move disk %d from rod %c to rod %c\n", n, </a:t>
            </a:r>
            <a:r>
              <a:rPr kumimoji="1" lang="en-US" altLang="zh-CN" dirty="0" err="1"/>
              <a:t>from_rod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to_rod</a:t>
            </a:r>
            <a:r>
              <a:rPr kumimoji="1" lang="en-US" altLang="zh-CN" dirty="0"/>
              <a:t>);</a:t>
            </a:r>
          </a:p>
          <a:p>
            <a:r>
              <a:rPr kumimoji="1" lang="en-US" altLang="zh-CN" dirty="0"/>
              <a:t>	</a:t>
            </a:r>
          </a:p>
          <a:p>
            <a:r>
              <a:rPr kumimoji="1" lang="en-US" altLang="zh-CN" dirty="0"/>
              <a:t>    if(</a:t>
            </a:r>
            <a:r>
              <a:rPr kumimoji="1" lang="en-US" altLang="zh-CN" dirty="0" err="1"/>
              <a:t>aux_rod</a:t>
            </a:r>
            <a:r>
              <a:rPr kumimoji="1" lang="en-US" altLang="zh-CN" dirty="0"/>
              <a:t> != 'B'){</a:t>
            </a:r>
          </a:p>
          <a:p>
            <a:r>
              <a:rPr kumimoji="1" lang="en-US" altLang="zh-CN" dirty="0"/>
              <a:t>        </a:t>
            </a:r>
            <a:r>
              <a:rPr kumimoji="1" lang="en-US" altLang="zh-CN" dirty="0" err="1"/>
              <a:t>towerOfHanoi</a:t>
            </a:r>
            <a:r>
              <a:rPr kumimoji="1" lang="en-US" altLang="zh-CN" dirty="0"/>
              <a:t>(n-1, </a:t>
            </a:r>
            <a:r>
              <a:rPr kumimoji="1" lang="en-US" altLang="zh-CN" dirty="0" err="1"/>
              <a:t>aux_rod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to_rod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from_rod</a:t>
            </a:r>
            <a:r>
              <a:rPr kumimoji="1" lang="en-US" altLang="zh-CN" dirty="0"/>
              <a:t>);</a:t>
            </a:r>
          </a:p>
          <a:p>
            <a:r>
              <a:rPr kumimoji="1" lang="en-US" altLang="zh-CN" dirty="0"/>
              <a:t>    }else{  </a:t>
            </a:r>
          </a:p>
          <a:p>
            <a:r>
              <a:rPr kumimoji="1" lang="en-US" altLang="zh-CN" dirty="0"/>
              <a:t>        </a:t>
            </a:r>
            <a:r>
              <a:rPr kumimoji="1" lang="en-US" altLang="zh-CN" dirty="0" err="1"/>
              <a:t>printf</a:t>
            </a:r>
            <a:r>
              <a:rPr kumimoji="1" lang="en-US" altLang="zh-CN" dirty="0"/>
              <a:t>("Moving All Bs  -&gt; %c\n", </a:t>
            </a:r>
            <a:r>
              <a:rPr kumimoji="1" lang="en-US" altLang="zh-CN" dirty="0" err="1"/>
              <a:t>to_rod</a:t>
            </a:r>
            <a:r>
              <a:rPr kumimoji="1" lang="en-US" altLang="zh-CN" dirty="0"/>
              <a:t>);</a:t>
            </a:r>
          </a:p>
          <a:p>
            <a:r>
              <a:rPr kumimoji="1" lang="en-US" altLang="zh-CN" dirty="0"/>
              <a:t>    }</a:t>
            </a:r>
          </a:p>
          <a:p>
            <a:r>
              <a:rPr kumimoji="1" lang="en-US" altLang="zh-CN" dirty="0"/>
              <a:t>}  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int main(){</a:t>
            </a:r>
          </a:p>
          <a:p>
            <a:r>
              <a:rPr kumimoji="1" lang="en-US" altLang="zh-CN" dirty="0"/>
              <a:t>	int n = 6;</a:t>
            </a:r>
          </a:p>
          <a:p>
            <a:r>
              <a:rPr kumimoji="1" lang="en-US" altLang="zh-CN" dirty="0"/>
              <a:t>    </a:t>
            </a:r>
            <a:r>
              <a:rPr kumimoji="1" lang="en-US" altLang="zh-CN" dirty="0" err="1"/>
              <a:t>towerOfHanoi</a:t>
            </a:r>
            <a:r>
              <a:rPr kumimoji="1" lang="en-US" altLang="zh-CN" dirty="0"/>
              <a:t>(n, 'A', 'C', 'B'); </a:t>
            </a:r>
          </a:p>
          <a:p>
            <a:r>
              <a:rPr kumimoji="1" lang="en-US" altLang="zh-CN" dirty="0"/>
              <a:t>    return 0;</a:t>
            </a:r>
          </a:p>
          <a:p>
            <a:r>
              <a:rPr kumimoji="1" lang="en-US" altLang="zh-CN" dirty="0"/>
              <a:t>}</a:t>
            </a:r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8001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5206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7939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C0665E-4C97-DD5C-9F74-4CAB45DD1436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E48332-8D98-DD4C-F6E0-5BDDBF3C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F5545-C06D-875A-D9FE-2F277F7475DD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8325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245679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0FAB-176C-8449-8796-69F8D9C85B57}" type="datetime1">
              <a:rPr lang="en-US" smtClean="0"/>
              <a:t>8/3/24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4655-5D53-B746-8252-3F5A598C52D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74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hyperlink" Target="https://cnycentral.com/news/local/governor-cuomo-introduces-legislation-to-ban-single-use-plastic-bags-in-new-york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coin-change-dp-7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www.bilibili.com/video/BV14L411F7xR/?spm_id_from=333.788.recommend_more_video.1&amp;vd_source=92e33b8be0a9fcd124e9c9cb80f446f0" TargetMode="External"/><Relationship Id="rId4" Type="http://schemas.openxmlformats.org/officeDocument/2006/relationships/hyperlink" Target="https://www.bilibili.com/video/BV1sJ4m1e7b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ogu.com.cn/problem/P149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uH4y1M7R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hyperlink" Target="https://girls-band-cry.com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ogu.com.cn/problem/P2142" TargetMode="External"/><Relationship Id="rId2" Type="http://schemas.openxmlformats.org/officeDocument/2006/relationships/hyperlink" Target="https://www.luogu.com.cn/problem/P160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9.png"/><Relationship Id="rId4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libili.com/video/BV1Zu4y1B7DU/" TargetMode="External"/><Relationship Id="rId3" Type="http://schemas.openxmlformats.org/officeDocument/2006/relationships/hyperlink" Target="https://www.bilibili.com/video/BV12G4y1x7mW/" TargetMode="External"/><Relationship Id="rId7" Type="http://schemas.openxmlformats.org/officeDocument/2006/relationships/hyperlink" Target="https://jyywiki.cn/OS/2024/lect30.md" TargetMode="External"/><Relationship Id="rId2" Type="http://schemas.openxmlformats.org/officeDocument/2006/relationships/hyperlink" Target="https://www.bilibili.com/video/BV1Mj411t7G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c.pep.com.cn/?filed=%E5%B0%8F%E5%AD%A6&amp;subject=%E6%95%B0%E5%AD%A6" TargetMode="External"/><Relationship Id="rId5" Type="http://schemas.openxmlformats.org/officeDocument/2006/relationships/hyperlink" Target="https://nju-projectn.github.io/ics-pa-gitbook/ics2022/1.5.html" TargetMode="External"/><Relationship Id="rId4" Type="http://schemas.openxmlformats.org/officeDocument/2006/relationships/hyperlink" Target="https://craftinginterpreters.com/contents.html" TargetMode="External"/><Relationship Id="rId9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libili.com/video/BV19U4y187U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5D3D774-FCB8-45FE-893B-075965686A44}"/>
              </a:ext>
            </a:extLst>
          </p:cNvPr>
          <p:cNvSpPr/>
          <p:nvPr/>
        </p:nvSpPr>
        <p:spPr>
          <a:xfrm>
            <a:off x="4023360" y="4210362"/>
            <a:ext cx="1313411" cy="10640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2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D9A6E-3D53-FA4E-B7C6-6612576C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95A19-2B77-2941-2AF5-8DEB50D2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6702"/>
            <a:ext cx="7886700" cy="143706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dirty="0"/>
              <a:t>1.</a:t>
            </a:r>
            <a:r>
              <a:rPr kumimoji="1" lang="zh-CN" altLang="en-US" dirty="0"/>
              <a:t> 计算机程序的构造与解释</a:t>
            </a:r>
            <a:r>
              <a:rPr kumimoji="1" lang="en-US" altLang="zh-CN" dirty="0"/>
              <a:t>(</a:t>
            </a:r>
            <a:r>
              <a:rPr kumimoji="1" lang="zh-CN" altLang="en-US" dirty="0"/>
              <a:t>简介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C1405-8F51-0E09-76E6-AC97E85EABBA}"/>
              </a:ext>
            </a:extLst>
          </p:cNvPr>
          <p:cNvSpPr txBox="1"/>
          <p:nvPr/>
        </p:nvSpPr>
        <p:spPr>
          <a:xfrm>
            <a:off x="0" y="8377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CN" altLang="zh-CN" sz="2400" dirty="0"/>
              <a:t>OI</a:t>
            </a:r>
            <a:r>
              <a:rPr kumimoji="1" lang="zh-CN" altLang="en-US" sz="2400" dirty="0"/>
              <a:t> 入门组冲刺 </a:t>
            </a:r>
            <a:endParaRPr kumimoji="1"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932CC-8F87-6C74-3CF2-BE86F368C439}"/>
              </a:ext>
            </a:extLst>
          </p:cNvPr>
          <p:cNvSpPr txBox="1"/>
          <p:nvPr/>
        </p:nvSpPr>
        <p:spPr>
          <a:xfrm>
            <a:off x="3710225" y="29456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你将会遇到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6B1E0-87BB-B32B-B459-46036651159C}"/>
              </a:ext>
            </a:extLst>
          </p:cNvPr>
          <p:cNvSpPr txBox="1"/>
          <p:nvPr/>
        </p:nvSpPr>
        <p:spPr>
          <a:xfrm>
            <a:off x="4181301" y="5620129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sz="2000" dirty="0" err="1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如何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“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搭积木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”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FCC99-BB6A-805D-EE07-A1B0A1575C30}"/>
              </a:ext>
            </a:extLst>
          </p:cNvPr>
          <p:cNvSpPr txBox="1"/>
          <p:nvPr/>
        </p:nvSpPr>
        <p:spPr>
          <a:xfrm>
            <a:off x="7262370" y="565305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递归精灵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05BE2-51F5-DC28-29B0-D597F5D4A651}"/>
              </a:ext>
            </a:extLst>
          </p:cNvPr>
          <p:cNvSpPr txBox="1"/>
          <p:nvPr/>
        </p:nvSpPr>
        <p:spPr>
          <a:xfrm>
            <a:off x="806656" y="562012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计算机程序的执行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76C320-B891-5994-76F7-3B6BC9B846BF}"/>
              </a:ext>
            </a:extLst>
          </p:cNvPr>
          <p:cNvSpPr/>
          <p:nvPr/>
        </p:nvSpPr>
        <p:spPr>
          <a:xfrm>
            <a:off x="1504604" y="3649287"/>
            <a:ext cx="1363287" cy="1712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2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B892E-31BA-332B-576C-029D0A5BC2BB}"/>
              </a:ext>
            </a:extLst>
          </p:cNvPr>
          <p:cNvSpPr txBox="1"/>
          <p:nvPr/>
        </p:nvSpPr>
        <p:spPr>
          <a:xfrm>
            <a:off x="1504604" y="371423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说明书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50A5F-86B4-B11E-463A-E78EBBBA983F}"/>
              </a:ext>
            </a:extLst>
          </p:cNvPr>
          <p:cNvSpPr txBox="1"/>
          <p:nvPr/>
        </p:nvSpPr>
        <p:spPr>
          <a:xfrm>
            <a:off x="1583574" y="3974682"/>
            <a:ext cx="120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第一步</a:t>
            </a:r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:</a:t>
            </a:r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xxx</a:t>
            </a:r>
          </a:p>
          <a:p>
            <a:pPr algn="l"/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第二步</a:t>
            </a:r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:</a:t>
            </a:r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1200" dirty="0" err="1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yyy</a:t>
            </a:r>
            <a:endParaRPr kumimoji="1" lang="en-US" altLang="zh-CN" sz="12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  <a:p>
            <a:pPr algn="l"/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如果 </a:t>
            </a:r>
            <a:r>
              <a:rPr kumimoji="1" lang="en-US" altLang="zh-CN" sz="1200" dirty="0" err="1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zzz</a:t>
            </a:r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,</a:t>
            </a:r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返回第二步</a:t>
            </a:r>
            <a:endParaRPr kumimoji="1" lang="en-US" altLang="zh-CN" sz="12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  <a:p>
            <a:pPr algn="l"/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</a:p>
          <a:p>
            <a:pPr algn="l"/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  <a:endParaRPr kumimoji="1" lang="zh-CN" altLang="en-US" sz="12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ADA972-633B-F77F-EF09-A9019B55DE63}"/>
              </a:ext>
            </a:extLst>
          </p:cNvPr>
          <p:cNvCxnSpPr/>
          <p:nvPr/>
        </p:nvCxnSpPr>
        <p:spPr>
          <a:xfrm>
            <a:off x="1354975" y="4123113"/>
            <a:ext cx="3241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F461CEF-3FFF-5CEF-CE95-23E36999AC62}"/>
              </a:ext>
            </a:extLst>
          </p:cNvPr>
          <p:cNvSpPr/>
          <p:nvPr/>
        </p:nvSpPr>
        <p:spPr>
          <a:xfrm>
            <a:off x="4397432" y="4598002"/>
            <a:ext cx="124691" cy="540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zh-CN" altLang="en-US" sz="2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97F657-5378-017C-E017-18530E84DA21}"/>
              </a:ext>
            </a:extLst>
          </p:cNvPr>
          <p:cNvSpPr/>
          <p:nvPr/>
        </p:nvSpPr>
        <p:spPr>
          <a:xfrm>
            <a:off x="4813069" y="4602623"/>
            <a:ext cx="124691" cy="540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zh-CN" altLang="en-US" sz="2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2E0FD-806A-B153-CAE9-C6A2C796D776}"/>
              </a:ext>
            </a:extLst>
          </p:cNvPr>
          <p:cNvSpPr/>
          <p:nvPr/>
        </p:nvSpPr>
        <p:spPr>
          <a:xfrm rot="5400000">
            <a:off x="4605250" y="4265493"/>
            <a:ext cx="124691" cy="54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zh-CN" altLang="en-US" sz="2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78A7E1-57EA-239A-0D5D-29EB98FB4FA1}"/>
              </a:ext>
            </a:extLst>
          </p:cNvPr>
          <p:cNvSpPr txBox="1"/>
          <p:nvPr/>
        </p:nvSpPr>
        <p:spPr>
          <a:xfrm>
            <a:off x="4972569" y="41824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桥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15F7E1-EF63-D67E-1A66-3AC0A5D374E3}"/>
              </a:ext>
            </a:extLst>
          </p:cNvPr>
          <p:cNvSpPr txBox="1"/>
          <p:nvPr/>
        </p:nvSpPr>
        <p:spPr>
          <a:xfrm>
            <a:off x="5394773" y="418744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桥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8A78BA-504B-9CB6-3075-14747B1AB814}"/>
              </a:ext>
            </a:extLst>
          </p:cNvPr>
          <p:cNvSpPr txBox="1"/>
          <p:nvPr/>
        </p:nvSpPr>
        <p:spPr>
          <a:xfrm>
            <a:off x="5792045" y="418797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桥</a:t>
            </a:r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ACBB6EF5-8F00-C1D7-2316-C2127F0F9905}"/>
              </a:ext>
            </a:extLst>
          </p:cNvPr>
          <p:cNvSpPr/>
          <p:nvPr/>
        </p:nvSpPr>
        <p:spPr>
          <a:xfrm rot="5400000">
            <a:off x="5515322" y="3690660"/>
            <a:ext cx="123103" cy="70245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1213C7-994E-7251-E9B3-69C6C944A3E3}"/>
              </a:ext>
            </a:extLst>
          </p:cNvPr>
          <p:cNvSpPr txBox="1"/>
          <p:nvPr/>
        </p:nvSpPr>
        <p:spPr>
          <a:xfrm>
            <a:off x="5225646" y="3718725"/>
            <a:ext cx="678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1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长度为</a:t>
            </a:r>
            <a:r>
              <a:rPr kumimoji="1" lang="en-US" altLang="zh-CN" sz="11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3</a:t>
            </a:r>
            <a:endParaRPr kumimoji="1" lang="zh-CN" altLang="en-US" sz="11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4546061-CF54-3128-A27A-31B8A166B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2433" y="4076849"/>
            <a:ext cx="1958268" cy="155771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610CEE-D854-529A-8B58-822B8B83B720}"/>
              </a:ext>
            </a:extLst>
          </p:cNvPr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D17AD6-386E-7C4C-C46F-24F45669B612}"/>
              </a:ext>
            </a:extLst>
          </p:cNvPr>
          <p:cNvCxnSpPr>
            <a:cxnSpLocks/>
          </p:cNvCxnSpPr>
          <p:nvPr/>
        </p:nvCxnSpPr>
        <p:spPr>
          <a:xfrm>
            <a:off x="3341716" y="3429000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1A7B69-E677-4107-31EE-C4A20E7E3D5C}"/>
              </a:ext>
            </a:extLst>
          </p:cNvPr>
          <p:cNvCxnSpPr>
            <a:cxnSpLocks/>
          </p:cNvCxnSpPr>
          <p:nvPr/>
        </p:nvCxnSpPr>
        <p:spPr>
          <a:xfrm>
            <a:off x="6575367" y="3437312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F5961A2-ED79-B99F-F4CD-0DF78AD7E6AF}"/>
              </a:ext>
            </a:extLst>
          </p:cNvPr>
          <p:cNvSpPr txBox="1"/>
          <p:nvPr/>
        </p:nvSpPr>
        <p:spPr>
          <a:xfrm>
            <a:off x="6902496" y="3625469"/>
            <a:ext cx="1930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在区间</a:t>
            </a:r>
            <a:r>
              <a:rPr kumimoji="1" lang="en-US" altLang="zh-CN" sz="1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1..10</a:t>
            </a:r>
            <a:r>
              <a:rPr kumimoji="1" lang="zh-CN" altLang="en-US" sz="1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解决</a:t>
            </a:r>
            <a:r>
              <a:rPr kumimoji="1" lang="en-US" altLang="zh-CN" sz="1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A</a:t>
            </a:r>
            <a:r>
              <a:rPr kumimoji="1" lang="zh-CN" altLang="en-US" sz="1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问题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31A981-8552-81CF-FDAB-43222FD4DAD1}"/>
              </a:ext>
            </a:extLst>
          </p:cNvPr>
          <p:cNvSpPr txBox="1"/>
          <p:nvPr/>
        </p:nvSpPr>
        <p:spPr>
          <a:xfrm>
            <a:off x="6667853" y="4008761"/>
            <a:ext cx="1157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05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在</a:t>
            </a:r>
            <a:r>
              <a:rPr kumimoji="1" lang="en-US" altLang="zh-CN" sz="105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1..5</a:t>
            </a:r>
            <a:r>
              <a:rPr kumimoji="1" lang="zh-CN" altLang="en-US" sz="105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解决</a:t>
            </a:r>
            <a:r>
              <a:rPr kumimoji="1" lang="en-US" altLang="zh-CN" sz="105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A</a:t>
            </a:r>
            <a:r>
              <a:rPr kumimoji="1" lang="zh-CN" altLang="en-US" sz="105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问题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550046-BE14-5BD6-C978-E0C0AACB8A4D}"/>
              </a:ext>
            </a:extLst>
          </p:cNvPr>
          <p:cNvSpPr txBox="1"/>
          <p:nvPr/>
        </p:nvSpPr>
        <p:spPr>
          <a:xfrm>
            <a:off x="7973111" y="4008761"/>
            <a:ext cx="1225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05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在</a:t>
            </a:r>
            <a:r>
              <a:rPr kumimoji="1" lang="en-US" altLang="zh-CN" sz="105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6..10</a:t>
            </a:r>
            <a:r>
              <a:rPr kumimoji="1" lang="zh-CN" altLang="en-US" sz="105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解决</a:t>
            </a:r>
            <a:r>
              <a:rPr kumimoji="1" lang="en-US" altLang="zh-CN" sz="105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A</a:t>
            </a:r>
            <a:r>
              <a:rPr kumimoji="1" lang="zh-CN" altLang="en-US" sz="105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问题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AB69BE-951F-A950-1172-8CCE979690D9}"/>
              </a:ext>
            </a:extLst>
          </p:cNvPr>
          <p:cNvSpPr txBox="1"/>
          <p:nvPr/>
        </p:nvSpPr>
        <p:spPr>
          <a:xfrm>
            <a:off x="7346233" y="5952157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1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Recursion</a:t>
            </a:r>
            <a:r>
              <a:rPr kumimoji="1" lang="zh-CN" altLang="en-US" sz="11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Fairy</a:t>
            </a:r>
            <a:endParaRPr kumimoji="1" lang="zh-CN" altLang="en-US" sz="11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9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E03EF-5348-28F8-F68B-73CA7459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8AED2-B487-7166-379E-5B338105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求平方根</a:t>
            </a:r>
            <a:r>
              <a:rPr kumimoji="1" lang="en-US" altLang="zh-CN" dirty="0"/>
              <a:t>:</a:t>
            </a:r>
            <a:r>
              <a:rPr kumimoji="1" lang="zh-CN" altLang="en-US" dirty="0"/>
              <a:t> 思想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5E811-B3AA-9424-A6AB-2DB9A7193245}"/>
                  </a:ext>
                </a:extLst>
              </p:cNvPr>
              <p:cNvSpPr txBox="1"/>
              <p:nvPr/>
            </p:nvSpPr>
            <p:spPr>
              <a:xfrm>
                <a:off x="3138562" y="1238664"/>
                <a:ext cx="292618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其中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zh-CN" altLang="en-US" dirty="0"/>
                  <a:t>满足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5E811-B3AA-9424-A6AB-2DB9A7193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562" y="1238664"/>
                <a:ext cx="2926186" cy="372410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D8365E6-212A-4E70-5377-F6B04651D249}"/>
              </a:ext>
            </a:extLst>
          </p:cNvPr>
          <p:cNvSpPr txBox="1"/>
          <p:nvPr/>
        </p:nvSpPr>
        <p:spPr>
          <a:xfrm>
            <a:off x="628650" y="1695916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数学定义</a:t>
            </a:r>
            <a:r>
              <a:rPr kumimoji="1" lang="en-US" altLang="zh-CN" dirty="0"/>
              <a:t>:</a:t>
            </a:r>
            <a:r>
              <a:rPr kumimoji="1" lang="zh-CN" altLang="en-US" dirty="0"/>
              <a:t> 是什么</a:t>
            </a:r>
            <a:r>
              <a:rPr kumimoji="1" lang="en-US" altLang="zh-CN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计算机程序</a:t>
            </a:r>
            <a:r>
              <a:rPr kumimoji="1" lang="en-US" altLang="zh-CN" dirty="0"/>
              <a:t>:</a:t>
            </a:r>
            <a:r>
              <a:rPr kumimoji="1" lang="zh-CN" altLang="en-US" dirty="0"/>
              <a:t> 怎么做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85167A-8B7D-406D-F675-EAE8CD58F9AE}"/>
                  </a:ext>
                </a:extLst>
              </p:cNvPr>
              <p:cNvSpPr txBox="1"/>
              <p:nvPr/>
            </p:nvSpPr>
            <p:spPr>
              <a:xfrm>
                <a:off x="0" y="2342247"/>
                <a:ext cx="9144000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dirty="0"/>
                  <a:t>当然是先猜啦</a:t>
                </a:r>
                <a:r>
                  <a:rPr kumimoji="1" lang="en-US" altLang="zh-CN" dirty="0"/>
                  <a:t>!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kumimoji="1" lang="zh-CN" altLang="en-US" dirty="0"/>
                  <a:t>为例</a:t>
                </a:r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85167A-8B7D-406D-F675-EAE8CD58F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2247"/>
                <a:ext cx="9144000" cy="408253"/>
              </a:xfrm>
              <a:prstGeom prst="rect">
                <a:avLst/>
              </a:prstGeom>
              <a:blipFill>
                <a:blip r:embed="rId4"/>
                <a:stretch>
                  <a:fillRect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87159E-E01F-CDE4-265D-55A2D692A94C}"/>
                  </a:ext>
                </a:extLst>
              </p:cNvPr>
              <p:cNvSpPr txBox="1"/>
              <p:nvPr/>
            </p:nvSpPr>
            <p:spPr>
              <a:xfrm>
                <a:off x="1819374" y="3027499"/>
                <a:ext cx="843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猜测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87159E-E01F-CDE4-265D-55A2D692A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74" y="3027499"/>
                <a:ext cx="843821" cy="369332"/>
              </a:xfrm>
              <a:prstGeom prst="rect">
                <a:avLst/>
              </a:prstGeom>
              <a:blipFill>
                <a:blip r:embed="rId5"/>
                <a:stretch>
                  <a:fillRect l="-5970"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CD820-E27D-BDAD-8FE8-26E902B442FB}"/>
                  </a:ext>
                </a:extLst>
              </p:cNvPr>
              <p:cNvSpPr txBox="1"/>
              <p:nvPr/>
            </p:nvSpPr>
            <p:spPr>
              <a:xfrm>
                <a:off x="3384223" y="3027499"/>
                <a:ext cx="1587294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猜测的平方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CD820-E27D-BDAD-8FE8-26E902B44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223" y="3027499"/>
                <a:ext cx="1587294" cy="384336"/>
              </a:xfrm>
              <a:prstGeom prst="rect">
                <a:avLst/>
              </a:prstGeom>
              <a:blipFill>
                <a:blip r:embed="rId6"/>
                <a:stretch>
                  <a:fillRect l="-3175" t="-9677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9B4A270-B9FE-772A-F0F1-11151C3DDC98}"/>
              </a:ext>
            </a:extLst>
          </p:cNvPr>
          <p:cNvSpPr txBox="1"/>
          <p:nvPr/>
        </p:nvSpPr>
        <p:spPr>
          <a:xfrm>
            <a:off x="5742398" y="302749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大了还是小了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B1923D-76F3-9DD6-6E74-E6E5D7B40FEC}"/>
              </a:ext>
            </a:extLst>
          </p:cNvPr>
          <p:cNvGrpSpPr/>
          <p:nvPr/>
        </p:nvGrpSpPr>
        <p:grpSpPr>
          <a:xfrm>
            <a:off x="2092751" y="3601039"/>
            <a:ext cx="4958498" cy="402621"/>
            <a:chOff x="2092751" y="3601039"/>
            <a:chExt cx="4958498" cy="4026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9D5CB1-6F65-BD11-0D31-B3DDA2B63294}"/>
                </a:ext>
              </a:extLst>
            </p:cNvPr>
            <p:cNvSpPr txBox="1"/>
            <p:nvPr/>
          </p:nvSpPr>
          <p:spPr>
            <a:xfrm>
              <a:off x="2092751" y="3601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76E9C-D61F-C39C-2F81-9C10A566824F}"/>
                </a:ext>
              </a:extLst>
            </p:cNvPr>
            <p:cNvSpPr txBox="1"/>
            <p:nvPr/>
          </p:nvSpPr>
          <p:spPr>
            <a:xfrm>
              <a:off x="4018884" y="36310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691605-ABDC-6C7F-FB96-893087F56602}"/>
                </a:ext>
              </a:extLst>
            </p:cNvPr>
            <p:cNvSpPr txBox="1"/>
            <p:nvPr/>
          </p:nvSpPr>
          <p:spPr>
            <a:xfrm>
              <a:off x="6404918" y="363432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dirty="0"/>
                <a:t>小了</a:t>
              </a:r>
            </a:p>
          </p:txBody>
        </p:sp>
      </p:grp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B57B93A3-5215-D1B5-6050-3EEAB5904D1B}"/>
              </a:ext>
            </a:extLst>
          </p:cNvPr>
          <p:cNvSpPr/>
          <p:nvPr/>
        </p:nvSpPr>
        <p:spPr>
          <a:xfrm>
            <a:off x="7440299" y="2898897"/>
            <a:ext cx="1528787" cy="744717"/>
          </a:xfrm>
          <a:prstGeom prst="cloudCallout">
            <a:avLst>
              <a:gd name="adj1" fmla="val -68929"/>
              <a:gd name="adj2" fmla="val 6376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希望调大一点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930959-D7DF-2B82-B8EA-168F35775607}"/>
              </a:ext>
            </a:extLst>
          </p:cNvPr>
          <p:cNvCxnSpPr/>
          <p:nvPr/>
        </p:nvCxnSpPr>
        <p:spPr>
          <a:xfrm>
            <a:off x="6306532" y="2545237"/>
            <a:ext cx="2007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E6426C-47C4-95AB-F347-53103FEF49C0}"/>
              </a:ext>
            </a:extLst>
          </p:cNvPr>
          <p:cNvGrpSpPr/>
          <p:nvPr/>
        </p:nvGrpSpPr>
        <p:grpSpPr>
          <a:xfrm>
            <a:off x="6248465" y="2123074"/>
            <a:ext cx="312906" cy="518474"/>
            <a:chOff x="6248465" y="2123074"/>
            <a:chExt cx="312906" cy="51847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73F735-5482-5627-B57F-0777D4655FF5}"/>
                </a:ext>
              </a:extLst>
            </p:cNvPr>
            <p:cNvCxnSpPr/>
            <p:nvPr/>
          </p:nvCxnSpPr>
          <p:spPr>
            <a:xfrm flipV="1">
              <a:off x="6404918" y="2481293"/>
              <a:ext cx="0" cy="160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85092F-3088-79EB-614E-A6029D8DFBD2}"/>
                </a:ext>
              </a:extLst>
            </p:cNvPr>
            <p:cNvSpPr txBox="1"/>
            <p:nvPr/>
          </p:nvSpPr>
          <p:spPr>
            <a:xfrm>
              <a:off x="6248465" y="212307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497F75-F737-98D0-F310-7D9B1A4F9983}"/>
              </a:ext>
            </a:extLst>
          </p:cNvPr>
          <p:cNvCxnSpPr/>
          <p:nvPr/>
        </p:nvCxnSpPr>
        <p:spPr>
          <a:xfrm flipV="1">
            <a:off x="8078771" y="2480936"/>
            <a:ext cx="0" cy="160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8E5B29-8846-2F9C-A35B-7263BC8EE452}"/>
              </a:ext>
            </a:extLst>
          </p:cNvPr>
          <p:cNvSpPr txBox="1"/>
          <p:nvPr/>
        </p:nvSpPr>
        <p:spPr>
          <a:xfrm>
            <a:off x="7922318" y="21230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0B4484-5B11-FD78-F8AF-93F3FF7A6699}"/>
              </a:ext>
            </a:extLst>
          </p:cNvPr>
          <p:cNvGrpSpPr/>
          <p:nvPr/>
        </p:nvGrpSpPr>
        <p:grpSpPr>
          <a:xfrm>
            <a:off x="1996570" y="4052223"/>
            <a:ext cx="5080327" cy="450721"/>
            <a:chOff x="1996570" y="4052223"/>
            <a:chExt cx="5080327" cy="4507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A8DC36-40A1-BE81-A2A2-17854841BBC1}"/>
                </a:ext>
              </a:extLst>
            </p:cNvPr>
            <p:cNvSpPr txBox="1"/>
            <p:nvPr/>
          </p:nvSpPr>
          <p:spPr>
            <a:xfrm>
              <a:off x="1996570" y="405222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1.5</a:t>
              </a:r>
              <a:endParaRPr kumimoji="1" lang="zh-CN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C56998-44AA-0150-5ACA-481F9A5A74E4}"/>
                </a:ext>
              </a:extLst>
            </p:cNvPr>
            <p:cNvSpPr txBox="1"/>
            <p:nvPr/>
          </p:nvSpPr>
          <p:spPr>
            <a:xfrm>
              <a:off x="3938492" y="4071077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2.25</a:t>
              </a:r>
              <a:endParaRPr kumimoji="1" lang="zh-CN" alt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0AB144-45DE-D563-5050-9A87DE5D41DC}"/>
                </a:ext>
              </a:extLst>
            </p:cNvPr>
            <p:cNvSpPr txBox="1"/>
            <p:nvPr/>
          </p:nvSpPr>
          <p:spPr>
            <a:xfrm>
              <a:off x="6404918" y="4133612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dirty="0"/>
                <a:t>大了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968AE3-F90F-F1C4-9ECC-2EBB21C2505E}"/>
              </a:ext>
            </a:extLst>
          </p:cNvPr>
          <p:cNvGrpSpPr/>
          <p:nvPr/>
        </p:nvGrpSpPr>
        <p:grpSpPr>
          <a:xfrm>
            <a:off x="7027682" y="2127741"/>
            <a:ext cx="505267" cy="520673"/>
            <a:chOff x="6154344" y="2120875"/>
            <a:chExt cx="505267" cy="52067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38EBDD-0E21-1804-2AD1-4E5141FB43B9}"/>
                </a:ext>
              </a:extLst>
            </p:cNvPr>
            <p:cNvCxnSpPr/>
            <p:nvPr/>
          </p:nvCxnSpPr>
          <p:spPr>
            <a:xfrm flipV="1">
              <a:off x="6404918" y="2481293"/>
              <a:ext cx="0" cy="160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569205-C559-CC23-7C99-36E0F440B87C}"/>
                </a:ext>
              </a:extLst>
            </p:cNvPr>
            <p:cNvSpPr txBox="1"/>
            <p:nvPr/>
          </p:nvSpPr>
          <p:spPr>
            <a:xfrm>
              <a:off x="6154344" y="212087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1.5</a:t>
              </a:r>
              <a:endParaRPr kumimoji="1" lang="zh-CN" alt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D0F5A6-6E64-A9CA-CB7F-34ABDDBA2943}"/>
              </a:ext>
            </a:extLst>
          </p:cNvPr>
          <p:cNvGrpSpPr/>
          <p:nvPr/>
        </p:nvGrpSpPr>
        <p:grpSpPr>
          <a:xfrm>
            <a:off x="6505450" y="2164994"/>
            <a:ext cx="633507" cy="483420"/>
            <a:chOff x="6088164" y="2158128"/>
            <a:chExt cx="633507" cy="48342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9652F93-74FF-41C5-4FB1-FEC2869C42E8}"/>
                </a:ext>
              </a:extLst>
            </p:cNvPr>
            <p:cNvCxnSpPr/>
            <p:nvPr/>
          </p:nvCxnSpPr>
          <p:spPr>
            <a:xfrm flipV="1">
              <a:off x="6404918" y="2481293"/>
              <a:ext cx="0" cy="160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0DCE79-211F-487B-077F-4605F0D10FA3}"/>
                </a:ext>
              </a:extLst>
            </p:cNvPr>
            <p:cNvSpPr txBox="1"/>
            <p:nvPr/>
          </p:nvSpPr>
          <p:spPr>
            <a:xfrm>
              <a:off x="6088164" y="215812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1.25</a:t>
              </a:r>
              <a:endParaRPr kumimoji="1" lang="zh-CN" alt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6DB610-B5DE-B68A-8E3B-4C6F5B2E28CF}"/>
              </a:ext>
            </a:extLst>
          </p:cNvPr>
          <p:cNvGrpSpPr/>
          <p:nvPr/>
        </p:nvGrpSpPr>
        <p:grpSpPr>
          <a:xfrm>
            <a:off x="1946184" y="4554746"/>
            <a:ext cx="5105065" cy="491226"/>
            <a:chOff x="1946184" y="4011718"/>
            <a:chExt cx="5105065" cy="49122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B39D9A-369A-51FC-E5A2-1E71E052EC8D}"/>
                </a:ext>
              </a:extLst>
            </p:cNvPr>
            <p:cNvSpPr txBox="1"/>
            <p:nvPr/>
          </p:nvSpPr>
          <p:spPr>
            <a:xfrm>
              <a:off x="1946184" y="401171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1.25</a:t>
              </a:r>
              <a:endParaRPr kumimoji="1" lang="zh-CN" alt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0166D5-336D-F2E3-FCA0-FDC37B6478D9}"/>
                </a:ext>
              </a:extLst>
            </p:cNvPr>
            <p:cNvSpPr txBox="1"/>
            <p:nvPr/>
          </p:nvSpPr>
          <p:spPr>
            <a:xfrm>
              <a:off x="3774985" y="401171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1.5625</a:t>
              </a:r>
              <a:endParaRPr kumimoji="1" lang="zh-CN" alt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93DE13-059C-DF63-FB2F-6B9030B07C50}"/>
                </a:ext>
              </a:extLst>
            </p:cNvPr>
            <p:cNvSpPr txBox="1"/>
            <p:nvPr/>
          </p:nvSpPr>
          <p:spPr>
            <a:xfrm>
              <a:off x="6404918" y="413361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dirty="0"/>
                <a:t>小了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487ECB3-4CC0-6BCB-E90E-5E3FC2C6242B}"/>
              </a:ext>
            </a:extLst>
          </p:cNvPr>
          <p:cNvSpPr txBox="1"/>
          <p:nvPr/>
        </p:nvSpPr>
        <p:spPr>
          <a:xfrm>
            <a:off x="1901448" y="507694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1.375</a:t>
            </a:r>
            <a:endParaRPr kumimoji="1" lang="zh-CN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C606D7-8011-77FF-D1A6-D52626A23381}"/>
              </a:ext>
            </a:extLst>
          </p:cNvPr>
          <p:cNvSpPr txBox="1"/>
          <p:nvPr/>
        </p:nvSpPr>
        <p:spPr>
          <a:xfrm>
            <a:off x="4752270" y="49240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…………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2343CC-D2B4-6F82-DCBE-C784108FCED5}"/>
                  </a:ext>
                </a:extLst>
              </p:cNvPr>
              <p:cNvSpPr txBox="1"/>
              <p:nvPr/>
            </p:nvSpPr>
            <p:spPr>
              <a:xfrm>
                <a:off x="643024" y="5619336"/>
                <a:ext cx="5415329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直到我们猜测了一个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足够好</a:t>
                </a:r>
                <a:r>
                  <a:rPr kumimoji="1" lang="en-US" altLang="zh-CN" dirty="0"/>
                  <a:t>”</a:t>
                </a:r>
                <a:r>
                  <a:rPr kumimoji="1" lang="zh-CN" altLang="en-US" dirty="0"/>
                  <a:t> 的值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1" lang="en-US" altLang="zh-CN" dirty="0"/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2343CC-D2B4-6F82-DCBE-C784108FC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24" y="5619336"/>
                <a:ext cx="5415329" cy="404983"/>
              </a:xfrm>
              <a:prstGeom prst="rect">
                <a:avLst/>
              </a:prstGeom>
              <a:blipFill>
                <a:blip r:embed="rId7"/>
                <a:stretch>
                  <a:fillRect l="-701" t="-606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0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E03EF-5348-28F8-F68B-73CA7459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8AED2-B487-7166-379E-5B338105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求平方根</a:t>
            </a:r>
            <a:r>
              <a:rPr kumimoji="1" lang="en-US" altLang="zh-CN" dirty="0"/>
              <a:t>:</a:t>
            </a:r>
            <a:r>
              <a:rPr kumimoji="1" lang="zh-CN" altLang="en-US" dirty="0"/>
              <a:t> 过程抽象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5E811-B3AA-9424-A6AB-2DB9A7193245}"/>
                  </a:ext>
                </a:extLst>
              </p:cNvPr>
              <p:cNvSpPr txBox="1"/>
              <p:nvPr/>
            </p:nvSpPr>
            <p:spPr>
              <a:xfrm>
                <a:off x="3138562" y="1238664"/>
                <a:ext cx="292618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其中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zh-CN" altLang="en-US" dirty="0"/>
                  <a:t>满足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5E811-B3AA-9424-A6AB-2DB9A7193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562" y="1238664"/>
                <a:ext cx="2926186" cy="372410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D8365E6-212A-4E70-5377-F6B04651D249}"/>
              </a:ext>
            </a:extLst>
          </p:cNvPr>
          <p:cNvSpPr txBox="1"/>
          <p:nvPr/>
        </p:nvSpPr>
        <p:spPr>
          <a:xfrm>
            <a:off x="628650" y="1695916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数学定义</a:t>
            </a:r>
            <a:r>
              <a:rPr kumimoji="1" lang="en-US" altLang="zh-CN" dirty="0"/>
              <a:t>:</a:t>
            </a:r>
            <a:r>
              <a:rPr kumimoji="1" lang="zh-CN" altLang="en-US" dirty="0"/>
              <a:t> 是什么</a:t>
            </a:r>
            <a:r>
              <a:rPr kumimoji="1" lang="en-US" altLang="zh-CN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计算机程序</a:t>
            </a:r>
            <a:r>
              <a:rPr kumimoji="1" lang="en-US" altLang="zh-CN" dirty="0"/>
              <a:t>:</a:t>
            </a:r>
            <a:r>
              <a:rPr kumimoji="1" lang="zh-CN" altLang="en-US" dirty="0"/>
              <a:t> 怎么做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85167A-8B7D-406D-F675-EAE8CD58F9AE}"/>
                  </a:ext>
                </a:extLst>
              </p:cNvPr>
              <p:cNvSpPr txBox="1"/>
              <p:nvPr/>
            </p:nvSpPr>
            <p:spPr>
              <a:xfrm>
                <a:off x="0" y="2342247"/>
                <a:ext cx="9144000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dirty="0"/>
                  <a:t>当然是先猜啦</a:t>
                </a:r>
                <a:r>
                  <a:rPr kumimoji="1" lang="en-US" altLang="zh-CN" dirty="0"/>
                  <a:t>!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kumimoji="1" lang="zh-CN" altLang="en-US" dirty="0"/>
                  <a:t>为例</a:t>
                </a:r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85167A-8B7D-406D-F675-EAE8CD58F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2247"/>
                <a:ext cx="9144000" cy="408253"/>
              </a:xfrm>
              <a:prstGeom prst="rect">
                <a:avLst/>
              </a:prstGeom>
              <a:blipFill>
                <a:blip r:embed="rId4"/>
                <a:stretch>
                  <a:fillRect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87159E-E01F-CDE4-265D-55A2D692A94C}"/>
                  </a:ext>
                </a:extLst>
              </p:cNvPr>
              <p:cNvSpPr txBox="1"/>
              <p:nvPr/>
            </p:nvSpPr>
            <p:spPr>
              <a:xfrm>
                <a:off x="1819374" y="3027499"/>
                <a:ext cx="843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猜测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87159E-E01F-CDE4-265D-55A2D692A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74" y="3027499"/>
                <a:ext cx="843821" cy="369332"/>
              </a:xfrm>
              <a:prstGeom prst="rect">
                <a:avLst/>
              </a:prstGeom>
              <a:blipFill>
                <a:blip r:embed="rId5"/>
                <a:stretch>
                  <a:fillRect l="-5970"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CD820-E27D-BDAD-8FE8-26E902B442FB}"/>
                  </a:ext>
                </a:extLst>
              </p:cNvPr>
              <p:cNvSpPr txBox="1"/>
              <p:nvPr/>
            </p:nvSpPr>
            <p:spPr>
              <a:xfrm>
                <a:off x="3384223" y="3027499"/>
                <a:ext cx="1587294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猜测的平方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CD820-E27D-BDAD-8FE8-26E902B44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223" y="3027499"/>
                <a:ext cx="1587294" cy="384336"/>
              </a:xfrm>
              <a:prstGeom prst="rect">
                <a:avLst/>
              </a:prstGeom>
              <a:blipFill>
                <a:blip r:embed="rId6"/>
                <a:stretch>
                  <a:fillRect l="-3175" t="-9677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9B4A270-B9FE-772A-F0F1-11151C3DDC98}"/>
              </a:ext>
            </a:extLst>
          </p:cNvPr>
          <p:cNvSpPr txBox="1"/>
          <p:nvPr/>
        </p:nvSpPr>
        <p:spPr>
          <a:xfrm>
            <a:off x="5742398" y="302749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大了还是小了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B1923D-76F3-9DD6-6E74-E6E5D7B40FEC}"/>
              </a:ext>
            </a:extLst>
          </p:cNvPr>
          <p:cNvGrpSpPr/>
          <p:nvPr/>
        </p:nvGrpSpPr>
        <p:grpSpPr>
          <a:xfrm>
            <a:off x="2092751" y="3601039"/>
            <a:ext cx="4958498" cy="402621"/>
            <a:chOff x="2092751" y="3601039"/>
            <a:chExt cx="4958498" cy="4026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9D5CB1-6F65-BD11-0D31-B3DDA2B63294}"/>
                </a:ext>
              </a:extLst>
            </p:cNvPr>
            <p:cNvSpPr txBox="1"/>
            <p:nvPr/>
          </p:nvSpPr>
          <p:spPr>
            <a:xfrm>
              <a:off x="2092751" y="3601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76E9C-D61F-C39C-2F81-9C10A566824F}"/>
                </a:ext>
              </a:extLst>
            </p:cNvPr>
            <p:cNvSpPr txBox="1"/>
            <p:nvPr/>
          </p:nvSpPr>
          <p:spPr>
            <a:xfrm>
              <a:off x="4018884" y="36310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691605-ABDC-6C7F-FB96-893087F56602}"/>
                </a:ext>
              </a:extLst>
            </p:cNvPr>
            <p:cNvSpPr txBox="1"/>
            <p:nvPr/>
          </p:nvSpPr>
          <p:spPr>
            <a:xfrm>
              <a:off x="6404918" y="363432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dirty="0"/>
                <a:t>小了</a:t>
              </a:r>
            </a:p>
          </p:txBody>
        </p:sp>
      </p:grp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B57B93A3-5215-D1B5-6050-3EEAB5904D1B}"/>
              </a:ext>
            </a:extLst>
          </p:cNvPr>
          <p:cNvSpPr/>
          <p:nvPr/>
        </p:nvSpPr>
        <p:spPr>
          <a:xfrm>
            <a:off x="7440299" y="2898897"/>
            <a:ext cx="1528787" cy="744717"/>
          </a:xfrm>
          <a:prstGeom prst="cloudCallout">
            <a:avLst>
              <a:gd name="adj1" fmla="val -68929"/>
              <a:gd name="adj2" fmla="val 6376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希望调大一点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930959-D7DF-2B82-B8EA-168F35775607}"/>
              </a:ext>
            </a:extLst>
          </p:cNvPr>
          <p:cNvCxnSpPr/>
          <p:nvPr/>
        </p:nvCxnSpPr>
        <p:spPr>
          <a:xfrm>
            <a:off x="6306532" y="2545237"/>
            <a:ext cx="2007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E6426C-47C4-95AB-F347-53103FEF49C0}"/>
              </a:ext>
            </a:extLst>
          </p:cNvPr>
          <p:cNvGrpSpPr/>
          <p:nvPr/>
        </p:nvGrpSpPr>
        <p:grpSpPr>
          <a:xfrm>
            <a:off x="6248465" y="2123074"/>
            <a:ext cx="312906" cy="518474"/>
            <a:chOff x="6248465" y="2123074"/>
            <a:chExt cx="312906" cy="51847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73F735-5482-5627-B57F-0777D4655FF5}"/>
                </a:ext>
              </a:extLst>
            </p:cNvPr>
            <p:cNvCxnSpPr/>
            <p:nvPr/>
          </p:nvCxnSpPr>
          <p:spPr>
            <a:xfrm flipV="1">
              <a:off x="6404918" y="2481293"/>
              <a:ext cx="0" cy="160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85092F-3088-79EB-614E-A6029D8DFBD2}"/>
                </a:ext>
              </a:extLst>
            </p:cNvPr>
            <p:cNvSpPr txBox="1"/>
            <p:nvPr/>
          </p:nvSpPr>
          <p:spPr>
            <a:xfrm>
              <a:off x="6248465" y="212307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</a:t>
              </a:r>
              <a:endParaRPr kumimoji="1" lang="zh-CN" altLang="en-US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497F75-F737-98D0-F310-7D9B1A4F9983}"/>
              </a:ext>
            </a:extLst>
          </p:cNvPr>
          <p:cNvCxnSpPr/>
          <p:nvPr/>
        </p:nvCxnSpPr>
        <p:spPr>
          <a:xfrm flipV="1">
            <a:off x="8078771" y="2480936"/>
            <a:ext cx="0" cy="160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8E5B29-8846-2F9C-A35B-7263BC8EE452}"/>
              </a:ext>
            </a:extLst>
          </p:cNvPr>
          <p:cNvSpPr txBox="1"/>
          <p:nvPr/>
        </p:nvSpPr>
        <p:spPr>
          <a:xfrm>
            <a:off x="7922318" y="21230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0B4484-5B11-FD78-F8AF-93F3FF7A6699}"/>
              </a:ext>
            </a:extLst>
          </p:cNvPr>
          <p:cNvGrpSpPr/>
          <p:nvPr/>
        </p:nvGrpSpPr>
        <p:grpSpPr>
          <a:xfrm>
            <a:off x="1996570" y="4052223"/>
            <a:ext cx="5080327" cy="450721"/>
            <a:chOff x="1996570" y="4052223"/>
            <a:chExt cx="5080327" cy="4507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A8DC36-40A1-BE81-A2A2-17854841BBC1}"/>
                </a:ext>
              </a:extLst>
            </p:cNvPr>
            <p:cNvSpPr txBox="1"/>
            <p:nvPr/>
          </p:nvSpPr>
          <p:spPr>
            <a:xfrm>
              <a:off x="1996570" y="405222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1.5</a:t>
              </a:r>
              <a:endParaRPr kumimoji="1" lang="zh-CN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C56998-44AA-0150-5ACA-481F9A5A74E4}"/>
                </a:ext>
              </a:extLst>
            </p:cNvPr>
            <p:cNvSpPr txBox="1"/>
            <p:nvPr/>
          </p:nvSpPr>
          <p:spPr>
            <a:xfrm>
              <a:off x="3938492" y="4071077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2.25</a:t>
              </a:r>
              <a:endParaRPr kumimoji="1" lang="zh-CN" alt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0AB144-45DE-D563-5050-9A87DE5D41DC}"/>
                </a:ext>
              </a:extLst>
            </p:cNvPr>
            <p:cNvSpPr txBox="1"/>
            <p:nvPr/>
          </p:nvSpPr>
          <p:spPr>
            <a:xfrm>
              <a:off x="6404918" y="4133612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dirty="0"/>
                <a:t>大了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968AE3-F90F-F1C4-9ECC-2EBB21C2505E}"/>
              </a:ext>
            </a:extLst>
          </p:cNvPr>
          <p:cNvGrpSpPr/>
          <p:nvPr/>
        </p:nvGrpSpPr>
        <p:grpSpPr>
          <a:xfrm>
            <a:off x="7027682" y="2127741"/>
            <a:ext cx="505267" cy="520673"/>
            <a:chOff x="6154344" y="2120875"/>
            <a:chExt cx="505267" cy="52067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38EBDD-0E21-1804-2AD1-4E5141FB43B9}"/>
                </a:ext>
              </a:extLst>
            </p:cNvPr>
            <p:cNvCxnSpPr/>
            <p:nvPr/>
          </p:nvCxnSpPr>
          <p:spPr>
            <a:xfrm flipV="1">
              <a:off x="6404918" y="2481293"/>
              <a:ext cx="0" cy="160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569205-C559-CC23-7C99-36E0F440B87C}"/>
                </a:ext>
              </a:extLst>
            </p:cNvPr>
            <p:cNvSpPr txBox="1"/>
            <p:nvPr/>
          </p:nvSpPr>
          <p:spPr>
            <a:xfrm>
              <a:off x="6154344" y="212087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1.5</a:t>
              </a:r>
              <a:endParaRPr kumimoji="1" lang="zh-CN" alt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D0F5A6-6E64-A9CA-CB7F-34ABDDBA2943}"/>
              </a:ext>
            </a:extLst>
          </p:cNvPr>
          <p:cNvGrpSpPr/>
          <p:nvPr/>
        </p:nvGrpSpPr>
        <p:grpSpPr>
          <a:xfrm>
            <a:off x="6505450" y="2164994"/>
            <a:ext cx="633507" cy="483420"/>
            <a:chOff x="6088164" y="2158128"/>
            <a:chExt cx="633507" cy="48342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9652F93-74FF-41C5-4FB1-FEC2869C42E8}"/>
                </a:ext>
              </a:extLst>
            </p:cNvPr>
            <p:cNvCxnSpPr/>
            <p:nvPr/>
          </p:nvCxnSpPr>
          <p:spPr>
            <a:xfrm flipV="1">
              <a:off x="6404918" y="2481293"/>
              <a:ext cx="0" cy="1602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0DCE79-211F-487B-077F-4605F0D10FA3}"/>
                </a:ext>
              </a:extLst>
            </p:cNvPr>
            <p:cNvSpPr txBox="1"/>
            <p:nvPr/>
          </p:nvSpPr>
          <p:spPr>
            <a:xfrm>
              <a:off x="6088164" y="215812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1.25</a:t>
              </a:r>
              <a:endParaRPr kumimoji="1" lang="zh-CN" alt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6DB610-B5DE-B68A-8E3B-4C6F5B2E28CF}"/>
              </a:ext>
            </a:extLst>
          </p:cNvPr>
          <p:cNvGrpSpPr/>
          <p:nvPr/>
        </p:nvGrpSpPr>
        <p:grpSpPr>
          <a:xfrm>
            <a:off x="1946184" y="4554746"/>
            <a:ext cx="5105065" cy="491226"/>
            <a:chOff x="1946184" y="4011718"/>
            <a:chExt cx="5105065" cy="49122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B39D9A-369A-51FC-E5A2-1E71E052EC8D}"/>
                </a:ext>
              </a:extLst>
            </p:cNvPr>
            <p:cNvSpPr txBox="1"/>
            <p:nvPr/>
          </p:nvSpPr>
          <p:spPr>
            <a:xfrm>
              <a:off x="1946184" y="401171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1.25</a:t>
              </a:r>
              <a:endParaRPr kumimoji="1" lang="zh-CN" alt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0166D5-336D-F2E3-FCA0-FDC37B6478D9}"/>
                </a:ext>
              </a:extLst>
            </p:cNvPr>
            <p:cNvSpPr txBox="1"/>
            <p:nvPr/>
          </p:nvSpPr>
          <p:spPr>
            <a:xfrm>
              <a:off x="3774985" y="401171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1.5625</a:t>
              </a:r>
              <a:endParaRPr kumimoji="1" lang="zh-CN" alt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93DE13-059C-DF63-FB2F-6B9030B07C50}"/>
                </a:ext>
              </a:extLst>
            </p:cNvPr>
            <p:cNvSpPr txBox="1"/>
            <p:nvPr/>
          </p:nvSpPr>
          <p:spPr>
            <a:xfrm>
              <a:off x="6404918" y="413361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zh-CN" altLang="en-US" dirty="0"/>
                <a:t>小了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487ECB3-4CC0-6BCB-E90E-5E3FC2C6242B}"/>
              </a:ext>
            </a:extLst>
          </p:cNvPr>
          <p:cNvSpPr txBox="1"/>
          <p:nvPr/>
        </p:nvSpPr>
        <p:spPr>
          <a:xfrm>
            <a:off x="1901448" y="507694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1.375</a:t>
            </a:r>
            <a:endParaRPr kumimoji="1" lang="zh-CN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C606D7-8011-77FF-D1A6-D52626A23381}"/>
              </a:ext>
            </a:extLst>
          </p:cNvPr>
          <p:cNvSpPr txBox="1"/>
          <p:nvPr/>
        </p:nvSpPr>
        <p:spPr>
          <a:xfrm>
            <a:off x="4752270" y="49240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…………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2343CC-D2B4-6F82-DCBE-C784108FCED5}"/>
                  </a:ext>
                </a:extLst>
              </p:cNvPr>
              <p:cNvSpPr txBox="1"/>
              <p:nvPr/>
            </p:nvSpPr>
            <p:spPr>
              <a:xfrm>
                <a:off x="643024" y="5619336"/>
                <a:ext cx="5415329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直到我们猜测了一个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足够好</a:t>
                </a:r>
                <a:r>
                  <a:rPr kumimoji="1" lang="en-US" altLang="zh-CN" dirty="0"/>
                  <a:t>”</a:t>
                </a:r>
                <a:r>
                  <a:rPr kumimoji="1" lang="zh-CN" altLang="en-US" dirty="0"/>
                  <a:t> 的值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1" lang="en-US" altLang="zh-CN" dirty="0"/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2343CC-D2B4-6F82-DCBE-C784108FC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24" y="5619336"/>
                <a:ext cx="5415329" cy="404983"/>
              </a:xfrm>
              <a:prstGeom prst="rect">
                <a:avLst/>
              </a:prstGeom>
              <a:blipFill>
                <a:blip r:embed="rId7"/>
                <a:stretch>
                  <a:fillRect l="-701" t="-606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2FD9D13-9030-6E7D-F6EF-DC4EE4E0DE2D}"/>
              </a:ext>
            </a:extLst>
          </p:cNvPr>
          <p:cNvSpPr/>
          <p:nvPr/>
        </p:nvSpPr>
        <p:spPr>
          <a:xfrm>
            <a:off x="0" y="1040524"/>
            <a:ext cx="9144000" cy="1709976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59CA5F-C05E-DB5B-FC5A-73A601FB72B9}"/>
              </a:ext>
            </a:extLst>
          </p:cNvPr>
          <p:cNvSpPr/>
          <p:nvPr/>
        </p:nvSpPr>
        <p:spPr>
          <a:xfrm>
            <a:off x="-1" y="5498477"/>
            <a:ext cx="9144000" cy="853125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21A3E6C-B73C-B52D-C909-6B2E5487465B}"/>
                  </a:ext>
                </a:extLst>
              </p:cNvPr>
              <p:cNvSpPr/>
              <p:nvPr/>
            </p:nvSpPr>
            <p:spPr>
              <a:xfrm>
                <a:off x="1865743" y="2065326"/>
                <a:ext cx="5829567" cy="55392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输入</a:t>
                </a:r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: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区间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1600" b="1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kumimoji="1" lang="en-US" altLang="zh-CN" sz="1600" b="1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𝑳</m:t>
                        </m:r>
                        <m:r>
                          <a:rPr kumimoji="1" lang="en-US" altLang="zh-CN" sz="1600" b="1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kumimoji="1" lang="en-US" altLang="zh-CN" sz="1600" b="1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猜测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1600" b="1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1600" b="1" i="1" smtClean="0">
                                <a:latin typeface="Cambria Math" panose="02040503050406030204" pitchFamily="18" charset="0"/>
                                <a:ea typeface="FangSong" panose="02010609060101010101" pitchFamily="49" charset="-122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b="1" i="1" smtClean="0">
                                <a:latin typeface="Cambria Math" panose="02040503050406030204" pitchFamily="18" charset="0"/>
                                <a:ea typeface="FangSong" panose="02010609060101010101" pitchFamily="49" charset="-122"/>
                                <a:cs typeface="Consolas" panose="020B0609020204030204" pitchFamily="49" charset="0"/>
                              </a:rPr>
                              <m:t>𝑳</m:t>
                            </m:r>
                            <m:r>
                              <a:rPr kumimoji="1" lang="en-US" altLang="zh-CN" sz="1600" b="1" i="1" smtClean="0">
                                <a:latin typeface="Cambria Math" panose="02040503050406030204" pitchFamily="18" charset="0"/>
                                <a:ea typeface="FangSong" panose="02010609060101010101" pitchFamily="49" charset="-122"/>
                                <a:cs typeface="Consolas" panose="020B0609020204030204" pitchFamily="49" charset="0"/>
                              </a:rPr>
                              <m:t>+</m:t>
                            </m:r>
                            <m:r>
                              <a:rPr kumimoji="1" lang="en-US" altLang="zh-CN" sz="1600" b="1" i="1" smtClean="0">
                                <a:latin typeface="Cambria Math" panose="02040503050406030204" pitchFamily="18" charset="0"/>
                                <a:ea typeface="FangSong" panose="02010609060101010101" pitchFamily="49" charset="-122"/>
                                <a:cs typeface="Consolas" panose="020B0609020204030204" pitchFamily="49" charset="0"/>
                              </a:rPr>
                              <m:t>𝑹</m:t>
                            </m:r>
                          </m:e>
                        </m:d>
                      </m:num>
                      <m:den>
                        <m:r>
                          <a:rPr kumimoji="1" lang="en-US" altLang="zh-CN" sz="1600" b="1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.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 </a:t>
                </a:r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  <a:sym typeface="Wingdings" pitchFamily="2" charset="2"/>
                  </a:rPr>
                  <a:t>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  <a:sym typeface="Wingdings" pitchFamily="2" charset="2"/>
                  </a:rPr>
                  <a:t>  返回一个新的区间</a:t>
                </a:r>
                <a:endParaRPr kumimoji="1" lang="zh-CN" altLang="en-US" sz="1600" b="1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21A3E6C-B73C-B52D-C909-6B2E54874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743" y="2065326"/>
                <a:ext cx="5829567" cy="553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51614DE2-8957-DA24-2861-5DB4DFCA2AC6}"/>
              </a:ext>
            </a:extLst>
          </p:cNvPr>
          <p:cNvSpPr/>
          <p:nvPr/>
        </p:nvSpPr>
        <p:spPr>
          <a:xfrm rot="5400000">
            <a:off x="4510477" y="2731205"/>
            <a:ext cx="500917" cy="276999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4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E03EF-5348-28F8-F68B-73CA7459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8AED2-B487-7166-379E-5B338105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求平方根</a:t>
            </a:r>
            <a:r>
              <a:rPr kumimoji="1" lang="en-US" altLang="zh-CN" dirty="0"/>
              <a:t>:</a:t>
            </a:r>
            <a:r>
              <a:rPr kumimoji="1" lang="zh-CN" altLang="en-US" dirty="0"/>
              <a:t> 写一写代码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BDD3B9-7713-7F64-71B4-BE7B1AC3C9B1}"/>
              </a:ext>
            </a:extLst>
          </p:cNvPr>
          <p:cNvSpPr txBox="1"/>
          <p:nvPr/>
        </p:nvSpPr>
        <p:spPr>
          <a:xfrm>
            <a:off x="982519" y="1163072"/>
            <a:ext cx="75328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DISCLAIMER:</a:t>
            </a:r>
            <a:r>
              <a:rPr kumimoji="1" lang="zh-CN" altLang="en-US" dirty="0"/>
              <a:t> 仅供演示 </a:t>
            </a:r>
            <a:r>
              <a:rPr kumimoji="1" lang="en-US" altLang="zh-CN" dirty="0"/>
              <a:t>wishful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thinking,</a:t>
            </a:r>
            <a:r>
              <a:rPr kumimoji="1" lang="zh-CN" altLang="en-US" dirty="0"/>
              <a:t> 平时写代码不用这么上纲上线</a:t>
            </a:r>
            <a:r>
              <a:rPr kumimoji="1" lang="en-US" altLang="zh-CN" dirty="0"/>
              <a:t>!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38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EA7E22-9A81-C17A-A8E3-00B2B527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52E1C-6624-2811-16E2-4931FBCF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一些函数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A99737-68E6-DF18-A8F5-3F3B59CA311F}"/>
                  </a:ext>
                </a:extLst>
              </p:cNvPr>
              <p:cNvSpPr txBox="1"/>
              <p:nvPr/>
            </p:nvSpPr>
            <p:spPr>
              <a:xfrm>
                <a:off x="628650" y="1150069"/>
                <a:ext cx="6654707" cy="299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阶乘函数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fac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 ≔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kumimoji="1" lang="zh-CN" altLang="en-US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fac</m:t>
                                  </m:r>
                                  <m:d>
                                    <m:d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&gt;1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Fibonacci</a:t>
                </a:r>
                <a:r>
                  <a:rPr kumimoji="1" lang="zh-CN" altLang="en-US" dirty="0"/>
                  <a:t>函数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fibo</m:t>
                    </m:r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fibo</m:t>
                            </m:r>
                            <m:d>
                              <m:dPr>
                                <m:ctrlP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fibo</m:t>
                            </m:r>
                            <m:d>
                              <m:dPr>
                                <m:ctrlP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eqArr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=1,2</m:t>
                          </m:r>
                        </m:e>
                      </m:mr>
                      <m:m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&gt;2</m:t>
                          </m:r>
                        </m:e>
                      </m:mr>
                    </m:m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fac</m:t>
                    </m:r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fibo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用纸和笔计算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写成计算机函数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执行过程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思考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计算机的函数与数学中的函数有什么区别</a:t>
                </a:r>
                <a:r>
                  <a:rPr kumimoji="1" lang="en-US" altLang="zh-CN" dirty="0"/>
                  <a:t>?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A99737-68E6-DF18-A8F5-3F3B59CA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50069"/>
                <a:ext cx="6654707" cy="2990049"/>
              </a:xfrm>
              <a:prstGeom prst="rect">
                <a:avLst/>
              </a:prstGeom>
              <a:blipFill>
                <a:blip r:embed="rId2"/>
                <a:stretch>
                  <a:fillRect l="-571" t="-46186" b="-11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47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4C2AE6-E0D3-2D52-AE8E-3D75F381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B9954D-4844-5A22-1822-FFFE3451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Aside:</a:t>
            </a:r>
            <a:r>
              <a:rPr kumimoji="1" lang="zh-CN" altLang="en-US" dirty="0"/>
              <a:t> 函数</a:t>
            </a:r>
            <a:r>
              <a:rPr kumimoji="1" lang="en-US" altLang="zh-CN" dirty="0"/>
              <a:t>(</a:t>
            </a:r>
            <a:r>
              <a:rPr kumimoji="1" lang="zh-CN" altLang="en-US" dirty="0"/>
              <a:t>映射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220D-4651-FD5B-8267-A143DABC54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6741" y="365127"/>
            <a:ext cx="1618609" cy="2256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D9D420-4880-21BD-C0F3-6CE0B8A48393}"/>
              </a:ext>
            </a:extLst>
          </p:cNvPr>
          <p:cNvSpPr txBox="1"/>
          <p:nvPr/>
        </p:nvSpPr>
        <p:spPr>
          <a:xfrm>
            <a:off x="7382879" y="26216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集合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82BA1A-0D7A-DC54-A310-FF2F0D205BF8}"/>
              </a:ext>
            </a:extLst>
          </p:cNvPr>
          <p:cNvSpPr/>
          <p:nvPr/>
        </p:nvSpPr>
        <p:spPr>
          <a:xfrm>
            <a:off x="7240386" y="1374395"/>
            <a:ext cx="440574" cy="4405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2045BD-1F10-57A1-8CAC-BF6260E24D85}"/>
              </a:ext>
            </a:extLst>
          </p:cNvPr>
          <p:cNvSpPr/>
          <p:nvPr/>
        </p:nvSpPr>
        <p:spPr>
          <a:xfrm>
            <a:off x="7497415" y="1847188"/>
            <a:ext cx="440574" cy="4405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A7904B-E859-4559-C7CE-F156872F7265}"/>
              </a:ext>
            </a:extLst>
          </p:cNvPr>
          <p:cNvSpPr/>
          <p:nvPr/>
        </p:nvSpPr>
        <p:spPr>
          <a:xfrm>
            <a:off x="7820865" y="1531304"/>
            <a:ext cx="440574" cy="4405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974BF-10C6-39A9-18EC-F3F4C24B17F3}"/>
              </a:ext>
            </a:extLst>
          </p:cNvPr>
          <p:cNvSpPr txBox="1"/>
          <p:nvPr/>
        </p:nvSpPr>
        <p:spPr>
          <a:xfrm>
            <a:off x="644327" y="1189729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映射</a:t>
            </a:r>
            <a:r>
              <a:rPr kumimoji="1" lang="en-US" altLang="zh-CN" dirty="0"/>
              <a:t>:</a:t>
            </a:r>
            <a:r>
              <a:rPr kumimoji="1" lang="zh-CN" altLang="en-US" dirty="0"/>
              <a:t> 把一堆东西</a:t>
            </a:r>
            <a:r>
              <a:rPr kumimoji="1" lang="zh-CN" altLang="en-US" dirty="0">
                <a:solidFill>
                  <a:srgbClr val="FF0000"/>
                </a:solidFill>
              </a:rPr>
              <a:t>对应到</a:t>
            </a:r>
            <a:r>
              <a:rPr kumimoji="1" lang="zh-CN" altLang="en-US" dirty="0"/>
              <a:t>另一堆东西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89D94B-8454-570C-A32E-80A00A5933EE}"/>
              </a:ext>
            </a:extLst>
          </p:cNvPr>
          <p:cNvSpPr/>
          <p:nvPr/>
        </p:nvSpPr>
        <p:spPr>
          <a:xfrm>
            <a:off x="1354975" y="2406384"/>
            <a:ext cx="648393" cy="210967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514DD6-03A5-A692-1229-52E23F0FEAEE}"/>
              </a:ext>
            </a:extLst>
          </p:cNvPr>
          <p:cNvSpPr/>
          <p:nvPr/>
        </p:nvSpPr>
        <p:spPr>
          <a:xfrm>
            <a:off x="3923607" y="2374165"/>
            <a:ext cx="648393" cy="210967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5341B-6CC2-5C87-E267-9050BF0AEB65}"/>
                  </a:ext>
                </a:extLst>
              </p:cNvPr>
              <p:cNvSpPr txBox="1"/>
              <p:nvPr/>
            </p:nvSpPr>
            <p:spPr>
              <a:xfrm>
                <a:off x="1278644" y="4690621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集合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5341B-6CC2-5C87-E267-9050BF0AE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44" y="4690621"/>
                <a:ext cx="801053" cy="369332"/>
              </a:xfrm>
              <a:prstGeom prst="rect">
                <a:avLst/>
              </a:prstGeom>
              <a:blipFill>
                <a:blip r:embed="rId3"/>
                <a:stretch>
                  <a:fillRect l="-6250"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45CFAF-BFB9-7231-3489-F7F44A8707E2}"/>
                  </a:ext>
                </a:extLst>
              </p:cNvPr>
              <p:cNvSpPr txBox="1"/>
              <p:nvPr/>
            </p:nvSpPr>
            <p:spPr>
              <a:xfrm>
                <a:off x="3923607" y="4690621"/>
                <a:ext cx="791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集合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45CFAF-BFB9-7231-3489-F7F44A870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607" y="4690621"/>
                <a:ext cx="791435" cy="369332"/>
              </a:xfrm>
              <a:prstGeom prst="rect">
                <a:avLst/>
              </a:prstGeom>
              <a:blipFill>
                <a:blip r:embed="rId4"/>
                <a:stretch>
                  <a:fillRect l="-7937"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0EB9C7F-5938-5316-F0D1-F0A843F6577B}"/>
              </a:ext>
            </a:extLst>
          </p:cNvPr>
          <p:cNvSpPr/>
          <p:nvPr/>
        </p:nvSpPr>
        <p:spPr>
          <a:xfrm>
            <a:off x="1458883" y="2690176"/>
            <a:ext cx="440574" cy="4405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3F13E6-3F78-0B84-F50B-3180AFBA9EE7}"/>
              </a:ext>
            </a:extLst>
          </p:cNvPr>
          <p:cNvSpPr/>
          <p:nvPr/>
        </p:nvSpPr>
        <p:spPr>
          <a:xfrm>
            <a:off x="1458883" y="3130750"/>
            <a:ext cx="440574" cy="4405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1BE1D1-20EE-0862-6333-C7828003FBE7}"/>
              </a:ext>
            </a:extLst>
          </p:cNvPr>
          <p:cNvSpPr/>
          <p:nvPr/>
        </p:nvSpPr>
        <p:spPr>
          <a:xfrm>
            <a:off x="1458883" y="3582930"/>
            <a:ext cx="440574" cy="4405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0E13B1-B8BA-D38F-70E0-663803B6C262}"/>
              </a:ext>
            </a:extLst>
          </p:cNvPr>
          <p:cNvSpPr/>
          <p:nvPr/>
        </p:nvSpPr>
        <p:spPr>
          <a:xfrm>
            <a:off x="4028850" y="3006267"/>
            <a:ext cx="440574" cy="4405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4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130EBB-DE1F-4364-0E05-DD0429C7FFB6}"/>
              </a:ext>
            </a:extLst>
          </p:cNvPr>
          <p:cNvSpPr/>
          <p:nvPr/>
        </p:nvSpPr>
        <p:spPr>
          <a:xfrm>
            <a:off x="4028850" y="3489183"/>
            <a:ext cx="440574" cy="4405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9BF619-994F-A4C9-F901-2C339DB8E4C9}"/>
              </a:ext>
            </a:extLst>
          </p:cNvPr>
          <p:cNvSpPr/>
          <p:nvPr/>
        </p:nvSpPr>
        <p:spPr>
          <a:xfrm>
            <a:off x="4028850" y="3929757"/>
            <a:ext cx="440574" cy="4405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6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3ED788-ADD2-7D09-BE1C-B80D93DFA0D6}"/>
              </a:ext>
            </a:extLst>
          </p:cNvPr>
          <p:cNvCxnSpPr/>
          <p:nvPr/>
        </p:nvCxnSpPr>
        <p:spPr>
          <a:xfrm>
            <a:off x="1899457" y="2910463"/>
            <a:ext cx="2129393" cy="31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E8BAB8-230F-8791-3045-907512DA0F6E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>
            <a:off x="1899457" y="3351037"/>
            <a:ext cx="2129393" cy="35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D72712-27E8-F989-8A67-3F3E881798A3}"/>
              </a:ext>
            </a:extLst>
          </p:cNvPr>
          <p:cNvCxnSpPr>
            <a:cxnSpLocks/>
            <a:stCxn id="17" idx="6"/>
            <a:endCxn id="12" idx="3"/>
          </p:cNvCxnSpPr>
          <p:nvPr/>
        </p:nvCxnSpPr>
        <p:spPr>
          <a:xfrm>
            <a:off x="1899457" y="3803217"/>
            <a:ext cx="2119105" cy="371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A14E324-0DBC-9ABC-E0AD-F0C5FF1A1D73}"/>
              </a:ext>
            </a:extLst>
          </p:cNvPr>
          <p:cNvSpPr txBox="1"/>
          <p:nvPr/>
        </p:nvSpPr>
        <p:spPr>
          <a:xfrm>
            <a:off x="4040054" y="24992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E6903A-C2FC-54EA-54A0-ED2002D6885B}"/>
              </a:ext>
            </a:extLst>
          </p:cNvPr>
          <p:cNvSpPr txBox="1"/>
          <p:nvPr/>
        </p:nvSpPr>
        <p:spPr>
          <a:xfrm>
            <a:off x="4064214" y="41645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267704-01AE-E552-BF47-BF8E0DCF2F08}"/>
              </a:ext>
            </a:extLst>
          </p:cNvPr>
          <p:cNvSpPr txBox="1"/>
          <p:nvPr/>
        </p:nvSpPr>
        <p:spPr>
          <a:xfrm>
            <a:off x="1471421" y="39422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6CB6A7-3513-9FDA-3F1D-08D36C4ABCA3}"/>
              </a:ext>
            </a:extLst>
          </p:cNvPr>
          <p:cNvSpPr txBox="1"/>
          <p:nvPr/>
        </p:nvSpPr>
        <p:spPr>
          <a:xfrm>
            <a:off x="1507077" y="23062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5E3220-89E3-827C-4F8C-EE53D2D9A227}"/>
                  </a:ext>
                </a:extLst>
              </p:cNvPr>
              <p:cNvSpPr txBox="1"/>
              <p:nvPr/>
            </p:nvSpPr>
            <p:spPr>
              <a:xfrm>
                <a:off x="944871" y="1634777"/>
                <a:ext cx="2629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kumimoji="1" lang="zh-CN" altLang="en-US" dirty="0"/>
                  <a:t>的意思是</a:t>
                </a:r>
                <a:r>
                  <a:rPr kumimoji="1" lang="en-US" altLang="zh-CN" dirty="0"/>
                  <a:t>…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5E3220-89E3-827C-4F8C-EE53D2D9A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1" y="1634777"/>
                <a:ext cx="2629951" cy="369332"/>
              </a:xfrm>
              <a:prstGeom prst="rect">
                <a:avLst/>
              </a:prstGeom>
              <a:blipFill>
                <a:blip r:embed="rId5"/>
                <a:stretch>
                  <a:fillRect l="-962" t="-10000" r="-96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5D18D6-1F76-13DC-6321-A2BBB0DB2DE6}"/>
                  </a:ext>
                </a:extLst>
              </p:cNvPr>
              <p:cNvSpPr txBox="1"/>
              <p:nvPr/>
            </p:nvSpPr>
            <p:spPr>
              <a:xfrm>
                <a:off x="2842713" y="2255028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5D18D6-1F76-13DC-6321-A2BBB0DB2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713" y="2255028"/>
                <a:ext cx="382156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57EF81D2-E5FC-15A7-7760-13B799F9DDD5}"/>
              </a:ext>
            </a:extLst>
          </p:cNvPr>
          <p:cNvSpPr txBox="1"/>
          <p:nvPr/>
        </p:nvSpPr>
        <p:spPr>
          <a:xfrm>
            <a:off x="6468571" y="3135915"/>
            <a:ext cx="27045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我们把集合理解为由</a:t>
            </a:r>
            <a:endParaRPr kumimoji="1"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若干</a:t>
            </a:r>
            <a:r>
              <a:rPr kumimoji="1" lang="zh-CN" altLang="en-US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确定</a:t>
            </a:r>
            <a:r>
              <a:rPr kumimoji="1"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的</a:t>
            </a:r>
            <a:endParaRPr kumimoji="1"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有</a:t>
            </a:r>
            <a:r>
              <a:rPr kumimoji="1" lang="zh-CN" altLang="en-US" dirty="0">
                <a:solidFill>
                  <a:srgbClr val="FF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充分区别</a:t>
            </a:r>
            <a:r>
              <a:rPr kumimoji="1"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的</a:t>
            </a:r>
            <a:r>
              <a:rPr kumimoji="1"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(</a:t>
            </a:r>
            <a:r>
              <a:rPr kumimoji="1"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不重复</a:t>
            </a:r>
            <a:r>
              <a:rPr kumimoji="1" lang="en-US" altLang="zh-CN" dirty="0">
                <a:latin typeface="Kaiti TC" panose="02010600040101010101" pitchFamily="2" charset="-120"/>
                <a:ea typeface="Kaiti TC" panose="02010600040101010101" pitchFamily="2" charset="-12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具体或抽象的对象</a:t>
            </a:r>
            <a:endParaRPr kumimoji="1" lang="en-US" altLang="zh-CN" dirty="0"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pPr algn="l"/>
            <a:r>
              <a:rPr kumimoji="1" lang="zh-CN" altLang="en-US" dirty="0">
                <a:latin typeface="Kaiti TC" panose="02010600040101010101" pitchFamily="2" charset="-120"/>
                <a:ea typeface="Kaiti TC" panose="02010600040101010101" pitchFamily="2" charset="-120"/>
              </a:rPr>
              <a:t>合并而成的一个整体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77FACA-5323-0EE2-B900-BFE62055C06B}"/>
              </a:ext>
            </a:extLst>
          </p:cNvPr>
          <p:cNvSpPr txBox="1"/>
          <p:nvPr/>
        </p:nvSpPr>
        <p:spPr>
          <a:xfrm>
            <a:off x="6805970" y="4690621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----</a:t>
            </a:r>
            <a:r>
              <a:rPr kumimoji="1" lang="zh-CN" altLang="en-US" dirty="0"/>
              <a:t> </a:t>
            </a:r>
            <a:r>
              <a:rPr kumimoji="1" lang="en-US" altLang="zh-CN" dirty="0"/>
              <a:t>George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Cantor</a:t>
            </a:r>
            <a:r>
              <a:rPr kumimoji="1" lang="zh-CN" altLang="en-US" dirty="0"/>
              <a:t> 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D01B9A39-527A-D29F-44DE-AB5B75F33D67}"/>
              </a:ext>
            </a:extLst>
          </p:cNvPr>
          <p:cNvSpPr/>
          <p:nvPr/>
        </p:nvSpPr>
        <p:spPr>
          <a:xfrm>
            <a:off x="905169" y="1995055"/>
            <a:ext cx="507995" cy="907640"/>
          </a:xfrm>
          <a:custGeom>
            <a:avLst/>
            <a:gdLst>
              <a:gd name="connsiteX0" fmla="*/ 408242 w 507995"/>
              <a:gd name="connsiteY0" fmla="*/ 0 h 907640"/>
              <a:gd name="connsiteX1" fmla="*/ 918 w 507995"/>
              <a:gd name="connsiteY1" fmla="*/ 789709 h 907640"/>
              <a:gd name="connsiteX2" fmla="*/ 507995 w 507995"/>
              <a:gd name="connsiteY2" fmla="*/ 889461 h 90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995" h="907640">
                <a:moveTo>
                  <a:pt x="408242" y="0"/>
                </a:moveTo>
                <a:cubicBezTo>
                  <a:pt x="196267" y="320733"/>
                  <a:pt x="-15707" y="641466"/>
                  <a:pt x="918" y="789709"/>
                </a:cubicBezTo>
                <a:cubicBezTo>
                  <a:pt x="17543" y="937952"/>
                  <a:pt x="262769" y="913706"/>
                  <a:pt x="507995" y="88946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DBC46-DBE6-F2A3-1B11-DFC6A9597129}"/>
                  </a:ext>
                </a:extLst>
              </p:cNvPr>
              <p:cNvSpPr txBox="1"/>
              <p:nvPr/>
            </p:nvSpPr>
            <p:spPr>
              <a:xfrm>
                <a:off x="31834" y="2029228"/>
                <a:ext cx="12884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dirty="0"/>
                  <a:t>是集合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zh-CN" altLang="en-US" dirty="0"/>
                  <a:t>的任何一个值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DBC46-DBE6-F2A3-1B11-DFC6A9597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" y="2029228"/>
                <a:ext cx="1288473" cy="923330"/>
              </a:xfrm>
              <a:prstGeom prst="rect">
                <a:avLst/>
              </a:prstGeom>
              <a:blipFill>
                <a:blip r:embed="rId7"/>
                <a:stretch>
                  <a:fillRect t="-4054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82C27BA-20B0-7392-4666-2D613270A89C}"/>
                  </a:ext>
                </a:extLst>
              </p:cNvPr>
              <p:cNvSpPr txBox="1"/>
              <p:nvPr/>
            </p:nvSpPr>
            <p:spPr>
              <a:xfrm>
                <a:off x="2187338" y="3189491"/>
                <a:ext cx="1529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dirty="0"/>
                  <a:t>按照规则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zh-CN" altLang="en-US" dirty="0"/>
                  <a:t>对应到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kumimoji="1" lang="zh-CN" altLang="en-US" dirty="0"/>
                  <a:t>集合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82C27BA-20B0-7392-4666-2D613270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38" y="3189491"/>
                <a:ext cx="1529891" cy="646331"/>
              </a:xfrm>
              <a:prstGeom prst="rect">
                <a:avLst/>
              </a:prstGeom>
              <a:blipFill>
                <a:blip r:embed="rId8"/>
                <a:stretch>
                  <a:fillRect l="-1653" t="-5882" r="-826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8B1AED-0D0E-5F88-A663-6061885DCF75}"/>
                  </a:ext>
                </a:extLst>
              </p:cNvPr>
              <p:cNvSpPr txBox="1"/>
              <p:nvPr/>
            </p:nvSpPr>
            <p:spPr>
              <a:xfrm>
                <a:off x="6993977" y="54802"/>
                <a:ext cx="1357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8B1AED-0D0E-5F88-A663-6061885DC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977" y="54802"/>
                <a:ext cx="135793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2DC8CB2-CF55-80B1-FD34-3BCDEC7805CF}"/>
              </a:ext>
            </a:extLst>
          </p:cNvPr>
          <p:cNvCxnSpPr/>
          <p:nvPr/>
        </p:nvCxnSpPr>
        <p:spPr>
          <a:xfrm flipV="1">
            <a:off x="6608618" y="1634777"/>
            <a:ext cx="631768" cy="518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DE02770-38A6-CD9D-D81C-F8DD2E4D3DBF}"/>
              </a:ext>
            </a:extLst>
          </p:cNvPr>
          <p:cNvSpPr/>
          <p:nvPr/>
        </p:nvSpPr>
        <p:spPr>
          <a:xfrm>
            <a:off x="5414933" y="2047692"/>
            <a:ext cx="1363827" cy="2759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集合的元素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9C5DA8-9C72-296B-0B89-A9AC456F0223}"/>
              </a:ext>
            </a:extLst>
          </p:cNvPr>
          <p:cNvSpPr txBox="1"/>
          <p:nvPr/>
        </p:nvSpPr>
        <p:spPr>
          <a:xfrm>
            <a:off x="549122" y="5135047"/>
            <a:ext cx="5729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为什么叫</a:t>
            </a:r>
            <a:r>
              <a:rPr kumimoji="1" lang="zh-CN" altLang="en-US" dirty="0">
                <a:solidFill>
                  <a:srgbClr val="FF0000"/>
                </a:solidFill>
              </a:rPr>
              <a:t>函</a:t>
            </a:r>
            <a:r>
              <a:rPr kumimoji="1" lang="zh-CN" altLang="en-US" dirty="0"/>
              <a:t>数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包含变量的数</a:t>
            </a:r>
            <a:r>
              <a:rPr kumimoji="1" lang="en-US" altLang="zh-CN" dirty="0"/>
              <a:t>,</a:t>
            </a:r>
            <a:r>
              <a:rPr kumimoji="1" lang="zh-CN" altLang="en-US" dirty="0"/>
              <a:t> 但是更有趣的野史是</a:t>
            </a:r>
            <a:r>
              <a:rPr kumimoji="1" lang="en-US" altLang="zh-CN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送信</a:t>
            </a:r>
            <a:r>
              <a:rPr kumimoji="1" lang="en-US" altLang="zh-CN" dirty="0"/>
              <a:t>:</a:t>
            </a:r>
            <a:r>
              <a:rPr kumimoji="1" lang="zh-CN" altLang="en-US" dirty="0"/>
              <a:t> 左边送信</a:t>
            </a:r>
            <a:r>
              <a:rPr kumimoji="1" lang="en-US" altLang="zh-CN" dirty="0"/>
              <a:t>,</a:t>
            </a:r>
            <a:r>
              <a:rPr kumimoji="1" lang="zh-CN" altLang="en-US" dirty="0"/>
              <a:t> 右边</a:t>
            </a:r>
            <a:r>
              <a:rPr kumimoji="1" lang="zh-CN" altLang="en-CN" dirty="0"/>
              <a:t>收信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同一封信不能</a:t>
            </a:r>
            <a:r>
              <a:rPr kumimoji="1" lang="zh-CN" altLang="en-US" dirty="0">
                <a:solidFill>
                  <a:srgbClr val="FF0000"/>
                </a:solidFill>
              </a:rPr>
              <a:t>同时</a:t>
            </a:r>
            <a:r>
              <a:rPr kumimoji="1" lang="zh-CN" altLang="en-US" dirty="0"/>
              <a:t>送给两个人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E7417-01AC-8FE9-EC70-F1E008F6E3E7}"/>
              </a:ext>
            </a:extLst>
          </p:cNvPr>
          <p:cNvSpPr txBox="1"/>
          <p:nvPr/>
        </p:nvSpPr>
        <p:spPr>
          <a:xfrm>
            <a:off x="3340800" y="6160689"/>
            <a:ext cx="5953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800" dirty="0"/>
              <a:t>图片来源</a:t>
            </a:r>
            <a:r>
              <a:rPr kumimoji="1" lang="en-US" altLang="zh-CN" sz="800" dirty="0"/>
              <a:t>:</a:t>
            </a:r>
            <a:r>
              <a:rPr kumimoji="1" lang="zh-CN" altLang="en-US" sz="800" dirty="0"/>
              <a:t> </a:t>
            </a:r>
            <a:r>
              <a:rPr kumimoji="1" lang="en-US" altLang="zh-CN" sz="800" dirty="0">
                <a:hlinkClick r:id="rId10"/>
              </a:rPr>
              <a:t>https://cnycentral.com/news/local/governor-cuomo-introduces-legislation-to-ban-single-use-plastic-bags-in-new-york</a:t>
            </a:r>
            <a:r>
              <a:rPr kumimoji="1" lang="zh-CN" alt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0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6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7A79D0-7066-5480-FA2B-4C45545D3964}"/>
              </a:ext>
            </a:extLst>
          </p:cNvPr>
          <p:cNvSpPr/>
          <p:nvPr/>
        </p:nvSpPr>
        <p:spPr>
          <a:xfrm>
            <a:off x="149629" y="3287713"/>
            <a:ext cx="8901748" cy="19036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07B77-D5C9-5217-5B1E-6BC8B198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11FDBE-3D5A-7F8B-8583-1AA3AC40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换零钱的方法数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9241C-E409-B4D3-EC5B-C7C821CF1927}"/>
              </a:ext>
            </a:extLst>
          </p:cNvPr>
          <p:cNvSpPr txBox="1"/>
          <p:nvPr/>
        </p:nvSpPr>
        <p:spPr>
          <a:xfrm>
            <a:off x="679428" y="1163782"/>
            <a:ext cx="6160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问题描述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无限个</a:t>
            </a:r>
            <a:r>
              <a:rPr kumimoji="1" lang="en-US" altLang="zh-CN" dirty="0"/>
              <a:t>0.5</a:t>
            </a:r>
            <a:r>
              <a:rPr kumimoji="1" lang="zh-CN" altLang="en-US" dirty="0"/>
              <a:t>元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0.25</a:t>
            </a:r>
            <a:r>
              <a:rPr kumimoji="1" lang="zh-CN" altLang="en-US" dirty="0"/>
              <a:t>元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0.10</a:t>
            </a:r>
            <a:r>
              <a:rPr kumimoji="1" lang="zh-CN" altLang="en-US" dirty="0"/>
              <a:t>元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0.05</a:t>
            </a:r>
            <a:r>
              <a:rPr kumimoji="1" lang="zh-CN" altLang="en-US" dirty="0"/>
              <a:t>元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0.01</a:t>
            </a:r>
            <a:r>
              <a:rPr kumimoji="1" lang="zh-CN" altLang="en-US" dirty="0"/>
              <a:t>元的硬币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凑出</a:t>
            </a:r>
            <a:r>
              <a:rPr kumimoji="1" lang="en-US" altLang="zh-CN" dirty="0"/>
              <a:t>1</a:t>
            </a:r>
            <a:r>
              <a:rPr kumimoji="1" lang="zh-CN" altLang="en-US" dirty="0"/>
              <a:t>元的</a:t>
            </a:r>
            <a:r>
              <a:rPr kumimoji="1" lang="zh-CN" altLang="en-US" dirty="0">
                <a:solidFill>
                  <a:srgbClr val="FF0000"/>
                </a:solidFill>
              </a:rPr>
              <a:t>方法数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632ED-5505-6AAB-1216-29B538F179EC}"/>
              </a:ext>
            </a:extLst>
          </p:cNvPr>
          <p:cNvSpPr txBox="1"/>
          <p:nvPr/>
        </p:nvSpPr>
        <p:spPr>
          <a:xfrm>
            <a:off x="679428" y="2210370"/>
            <a:ext cx="716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分步相加原理</a:t>
            </a:r>
            <a:r>
              <a:rPr kumimoji="1" lang="en-US" altLang="zh-CN" dirty="0"/>
              <a:t>:</a:t>
            </a:r>
            <a:r>
              <a:rPr kumimoji="1" lang="zh-CN" altLang="en-US" dirty="0"/>
              <a:t> 两个不相交的集合</a:t>
            </a:r>
            <a:r>
              <a:rPr kumimoji="1" lang="en-US" altLang="zh-CN" dirty="0"/>
              <a:t>,</a:t>
            </a:r>
            <a:r>
              <a:rPr kumimoji="1" lang="zh-CN" altLang="en-US" dirty="0"/>
              <a:t> 他们的元素个数等于</a:t>
            </a:r>
            <a:r>
              <a:rPr kumimoji="1" lang="zh-CN" altLang="en-US" dirty="0">
                <a:solidFill>
                  <a:srgbClr val="FF0000"/>
                </a:solidFill>
              </a:rPr>
              <a:t>第一个的个数</a:t>
            </a:r>
            <a:r>
              <a:rPr kumimoji="1" lang="en-US" altLang="zh-CN" dirty="0">
                <a:solidFill>
                  <a:srgbClr val="FF0000"/>
                </a:solidFill>
              </a:rPr>
              <a:t>+</a:t>
            </a:r>
            <a:r>
              <a:rPr kumimoji="1" lang="zh-CN" altLang="en-US" dirty="0">
                <a:solidFill>
                  <a:srgbClr val="FF0000"/>
                </a:solidFill>
              </a:rPr>
              <a:t>第二个的个数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#xxx</a:t>
            </a:r>
            <a:r>
              <a:rPr kumimoji="1" lang="zh-CN" altLang="en-US" dirty="0"/>
              <a:t> 的意思是 </a:t>
            </a:r>
            <a:r>
              <a:rPr kumimoji="1" lang="en-US" altLang="zh-CN" dirty="0"/>
              <a:t>xxx</a:t>
            </a:r>
            <a:r>
              <a:rPr kumimoji="1" lang="zh-CN" altLang="en-US" dirty="0"/>
              <a:t> 的方法数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6A5F96-B421-70FA-403F-6F4AB159929C}"/>
                  </a:ext>
                </a:extLst>
              </p:cNvPr>
              <p:cNvSpPr txBox="1"/>
              <p:nvPr/>
            </p:nvSpPr>
            <p:spPr>
              <a:xfrm>
                <a:off x="2157391" y="3451582"/>
                <a:ext cx="68010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#</a:t>
                </a:r>
                <a:r>
                  <a:rPr kumimoji="1" lang="zh-CN" altLang="en-US" dirty="0"/>
                  <a:t> </a:t>
                </a:r>
                <a:r>
                  <a:rPr kumimoji="1" lang="zh-CN" altLang="en-CN" dirty="0"/>
                  <a:t>将</a:t>
                </a:r>
                <a:r>
                  <a:rPr kumimoji="1" lang="zh-CN" altLang="en-US" dirty="0"/>
                  <a:t>总数为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zh-CN" altLang="en-US" dirty="0">
                    <a:solidFill>
                      <a:srgbClr val="00B050"/>
                    </a:solidFill>
                  </a:rPr>
                  <a:t>元</a:t>
                </a:r>
                <a:r>
                  <a:rPr kumimoji="1" lang="zh-CN" altLang="en-US" dirty="0"/>
                  <a:t>的现金换为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种</m:t>
                    </m:r>
                  </m:oMath>
                </a14:m>
                <a:r>
                  <a:rPr kumimoji="1" lang="zh-CN" altLang="en-US" dirty="0"/>
                  <a:t>硬币的不同方式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#</a:t>
                </a:r>
                <a:r>
                  <a:rPr kumimoji="1" lang="zh-CN" altLang="en-US" dirty="0"/>
                  <a:t> 将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zh-CN" altLang="en-US" dirty="0">
                    <a:solidFill>
                      <a:srgbClr val="00B050"/>
                    </a:solidFill>
                  </a:rPr>
                  <a:t>元</a:t>
                </a:r>
                <a:r>
                  <a:rPr kumimoji="1" lang="zh-CN" altLang="en-US" dirty="0"/>
                  <a:t>换为</a:t>
                </a:r>
                <a:r>
                  <a:rPr kumimoji="1" lang="zh-CN" altLang="en-US" dirty="0">
                    <a:solidFill>
                      <a:schemeClr val="accent1"/>
                    </a:solidFill>
                  </a:rPr>
                  <a:t>除了第一种硬币之外的其他硬币</a:t>
                </a:r>
                <a:r>
                  <a:rPr kumimoji="1" lang="zh-CN" altLang="en-US" dirty="0"/>
                  <a:t>换零钱的不同方式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#</a:t>
                </a:r>
                <a:r>
                  <a:rPr kumimoji="1" lang="zh-CN" altLang="en-US" dirty="0"/>
                  <a:t> 将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zh-CN" altLang="en-US" dirty="0">
                    <a:solidFill>
                      <a:srgbClr val="00B050"/>
                    </a:solidFill>
                  </a:rPr>
                  <a:t>元</a:t>
                </a:r>
                <a:r>
                  <a:rPr kumimoji="1" lang="zh-CN" altLang="en-US" dirty="0"/>
                  <a:t>换为</a:t>
                </a:r>
                <a:r>
                  <a:rPr kumimoji="1" lang="zh-CN" altLang="en-US" dirty="0">
                    <a:solidFill>
                      <a:srgbClr val="7030A0"/>
                    </a:solidFill>
                  </a:rPr>
                  <a:t>包含第一种硬币</a:t>
                </a:r>
                <a:r>
                  <a:rPr kumimoji="1" lang="zh-CN" altLang="en-US" dirty="0"/>
                  <a:t>换零钱的的不同方式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6A5F96-B421-70FA-403F-6F4AB1599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91" y="3451582"/>
                <a:ext cx="6801093" cy="923330"/>
              </a:xfrm>
              <a:prstGeom prst="rect">
                <a:avLst/>
              </a:prstGeom>
              <a:blipFill>
                <a:blip r:embed="rId2"/>
                <a:stretch>
                  <a:fillRect l="-745" t="-4054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B116FAB-7965-81D0-9BC1-8E22A94A5E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rcRect l="16787" t="24187"/>
          <a:stretch/>
        </p:blipFill>
        <p:spPr>
          <a:xfrm>
            <a:off x="434967" y="3803056"/>
            <a:ext cx="1629531" cy="1180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694D89-C8EF-FE49-69BE-20C609900428}"/>
                  </a:ext>
                </a:extLst>
              </p:cNvPr>
              <p:cNvSpPr/>
              <p:nvPr/>
            </p:nvSpPr>
            <p:spPr>
              <a:xfrm>
                <a:off x="3213107" y="4493613"/>
                <a:ext cx="2252749" cy="37407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𝒅</m:t>
                    </m:r>
                  </m:oMath>
                </a14:m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是第一种硬币的面值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694D89-C8EF-FE49-69BE-20C609900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07" y="4493613"/>
                <a:ext cx="2252749" cy="374073"/>
              </a:xfrm>
              <a:prstGeom prst="rect">
                <a:avLst/>
              </a:prstGeom>
              <a:blipFill>
                <a:blip r:embed="rId5"/>
                <a:stretch>
                  <a:fillRect t="-9677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A685D7-E255-9148-8535-230BF8049766}"/>
              </a:ext>
            </a:extLst>
          </p:cNvPr>
          <p:cNvCxnSpPr/>
          <p:nvPr/>
        </p:nvCxnSpPr>
        <p:spPr>
          <a:xfrm flipV="1">
            <a:off x="3387675" y="4282855"/>
            <a:ext cx="0" cy="210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0B3C42-B8DA-6DB1-59E4-F772666E766F}"/>
                  </a:ext>
                </a:extLst>
              </p:cNvPr>
              <p:cNvSpPr txBox="1"/>
              <p:nvPr/>
            </p:nvSpPr>
            <p:spPr>
              <a:xfrm>
                <a:off x="679428" y="5324886"/>
                <a:ext cx="6330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问题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为什么只要减去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而不用考虑减去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,3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kumimoji="1" lang="zh-CN" altLang="en-US" dirty="0"/>
                  <a:t>的情况</a:t>
                </a:r>
                <a:r>
                  <a:rPr kumimoji="1" lang="en-US" altLang="zh-CN" dirty="0"/>
                  <a:t>?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0B3C42-B8DA-6DB1-59E4-F772666E7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28" y="5324886"/>
                <a:ext cx="6330066" cy="369332"/>
              </a:xfrm>
              <a:prstGeom prst="rect">
                <a:avLst/>
              </a:prstGeom>
              <a:blipFill>
                <a:blip r:embed="rId6"/>
                <a:stretch>
                  <a:fillRect l="-60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D199CBC-CE84-6BF7-55A7-EFA07A73ADEA}"/>
              </a:ext>
            </a:extLst>
          </p:cNvPr>
          <p:cNvSpPr txBox="1"/>
          <p:nvPr/>
        </p:nvSpPr>
        <p:spPr>
          <a:xfrm>
            <a:off x="679428" y="331156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递归精灵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152BC-D423-E01E-1674-223A28D202DB}"/>
              </a:ext>
            </a:extLst>
          </p:cNvPr>
          <p:cNvSpPr txBox="1"/>
          <p:nvPr/>
        </p:nvSpPr>
        <p:spPr>
          <a:xfrm>
            <a:off x="763291" y="3610669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1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Recursion</a:t>
            </a:r>
            <a:r>
              <a:rPr kumimoji="1" lang="zh-CN" altLang="en-US" sz="11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Fairy</a:t>
            </a:r>
            <a:endParaRPr kumimoji="1" lang="zh-CN" altLang="en-US" sz="11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775379-EBA6-6927-AEC0-7A537DEA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29967-3C26-5C5B-1089-96DDD8A3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换零钱的方法数</a:t>
            </a:r>
            <a:r>
              <a:rPr kumimoji="1" lang="en-US" altLang="zh-CN" dirty="0"/>
              <a:t>(</a:t>
            </a:r>
            <a:r>
              <a:rPr kumimoji="1" lang="zh-CN" altLang="en-US" dirty="0"/>
              <a:t>例子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B70DA-7EB4-C67A-8D51-C4EB3216F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76" y="1040524"/>
            <a:ext cx="6301047" cy="3336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3D96F-30BB-0E6B-3B3A-B470126E280D}"/>
              </a:ext>
            </a:extLst>
          </p:cNvPr>
          <p:cNvSpPr txBox="1"/>
          <p:nvPr/>
        </p:nvSpPr>
        <p:spPr>
          <a:xfrm>
            <a:off x="764771" y="4647709"/>
            <a:ext cx="737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答案</a:t>
            </a:r>
            <a:r>
              <a:rPr kumimoji="1" lang="en-US" altLang="zh-CN" dirty="0"/>
              <a:t>:</a:t>
            </a:r>
            <a:r>
              <a:rPr kumimoji="1" lang="zh-CN" altLang="en-US" dirty="0"/>
              <a:t> 因为我选了第一种硬币之后还可以再选第一种</a:t>
            </a:r>
            <a:r>
              <a:rPr kumimoji="1" lang="en-US" altLang="zh-CN" dirty="0"/>
              <a:t>,</a:t>
            </a:r>
            <a:r>
              <a:rPr kumimoji="1" lang="zh-CN" altLang="en-US" dirty="0"/>
              <a:t> 等效于选了</a:t>
            </a:r>
            <a:r>
              <a:rPr kumimoji="1" lang="en-US" altLang="zh-CN" dirty="0"/>
              <a:t>2</a:t>
            </a:r>
            <a:r>
              <a:rPr kumimoji="1" lang="zh-CN" altLang="en-US" dirty="0"/>
              <a:t>个第一种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5ADFF-B7DD-121E-22AC-34217DD58F74}"/>
              </a:ext>
            </a:extLst>
          </p:cNvPr>
          <p:cNvSpPr txBox="1"/>
          <p:nvPr/>
        </p:nvSpPr>
        <p:spPr>
          <a:xfrm>
            <a:off x="5398222" y="6098400"/>
            <a:ext cx="38042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050" dirty="0"/>
              <a:t>图片来源</a:t>
            </a:r>
            <a:r>
              <a:rPr kumimoji="1" lang="en-US" altLang="zh-CN" sz="1050" dirty="0"/>
              <a:t>:</a:t>
            </a:r>
            <a:r>
              <a:rPr kumimoji="1" lang="zh-CN" altLang="en-US" sz="1050" dirty="0"/>
              <a:t> </a:t>
            </a:r>
            <a:r>
              <a:rPr kumimoji="1" lang="en-US" altLang="zh-CN" sz="1050" dirty="0">
                <a:hlinkClick r:id="rId3"/>
              </a:rPr>
              <a:t>https://www.geeksforgeeks.org/coin-change-dp-7/</a:t>
            </a:r>
            <a:r>
              <a:rPr kumimoji="1" lang="zh-CN" alt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4383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07B77-D5C9-5217-5B1E-6BC8B198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11FDBE-3D5A-7F8B-8583-1AA3AC40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换零钱的方法数</a:t>
            </a:r>
            <a:r>
              <a:rPr kumimoji="1" lang="en-US" altLang="zh-CN" dirty="0"/>
              <a:t>:</a:t>
            </a:r>
            <a:r>
              <a:rPr kumimoji="1" lang="zh-CN" altLang="en-US" dirty="0"/>
              <a:t> 总结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9241C-E409-B4D3-EC5B-C7C821CF1927}"/>
              </a:ext>
            </a:extLst>
          </p:cNvPr>
          <p:cNvSpPr txBox="1"/>
          <p:nvPr/>
        </p:nvSpPr>
        <p:spPr>
          <a:xfrm>
            <a:off x="679428" y="1163782"/>
            <a:ext cx="5468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问题描述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0.5</a:t>
            </a:r>
            <a:r>
              <a:rPr kumimoji="1" lang="zh-CN" altLang="en-US" dirty="0"/>
              <a:t>元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0.25</a:t>
            </a:r>
            <a:r>
              <a:rPr kumimoji="1" lang="zh-CN" altLang="en-US" dirty="0"/>
              <a:t>元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0.10</a:t>
            </a:r>
            <a:r>
              <a:rPr kumimoji="1" lang="zh-CN" altLang="en-US" dirty="0"/>
              <a:t>元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0.05</a:t>
            </a:r>
            <a:r>
              <a:rPr kumimoji="1" lang="zh-CN" altLang="en-US" dirty="0"/>
              <a:t>元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0.01</a:t>
            </a:r>
            <a:r>
              <a:rPr kumimoji="1" lang="zh-CN" altLang="en-US" dirty="0"/>
              <a:t>元的硬币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凑出</a:t>
            </a:r>
            <a:r>
              <a:rPr kumimoji="1" lang="en-US" altLang="zh-CN" dirty="0"/>
              <a:t>1</a:t>
            </a:r>
            <a:r>
              <a:rPr kumimoji="1" lang="zh-CN" altLang="en-US" dirty="0"/>
              <a:t>元的</a:t>
            </a:r>
            <a:r>
              <a:rPr kumimoji="1" lang="zh-CN" altLang="en-US" dirty="0">
                <a:solidFill>
                  <a:srgbClr val="FF0000"/>
                </a:solidFill>
              </a:rPr>
              <a:t>方法数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632ED-5505-6AAB-1216-29B538F179EC}"/>
              </a:ext>
            </a:extLst>
          </p:cNvPr>
          <p:cNvSpPr txBox="1"/>
          <p:nvPr/>
        </p:nvSpPr>
        <p:spPr>
          <a:xfrm>
            <a:off x="679428" y="2210370"/>
            <a:ext cx="716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CN" dirty="0"/>
              <a:t>边界情况</a:t>
            </a:r>
            <a:endParaRPr kumimoji="1" lang="zh-CN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5032-860C-89C6-BADB-49786BBE81A7}"/>
              </a:ext>
            </a:extLst>
          </p:cNvPr>
          <p:cNvSpPr/>
          <p:nvPr/>
        </p:nvSpPr>
        <p:spPr>
          <a:xfrm>
            <a:off x="149629" y="2677405"/>
            <a:ext cx="8901748" cy="32329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AAFA8F-5A50-50FC-C69E-2F958B73AC5F}"/>
                  </a:ext>
                </a:extLst>
              </p:cNvPr>
              <p:cNvSpPr txBox="1"/>
              <p:nvPr/>
            </p:nvSpPr>
            <p:spPr>
              <a:xfrm>
                <a:off x="2157391" y="2841274"/>
                <a:ext cx="68010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#</a:t>
                </a:r>
                <a:r>
                  <a:rPr kumimoji="1" lang="zh-CN" altLang="en-US" dirty="0"/>
                  <a:t> </a:t>
                </a:r>
                <a:r>
                  <a:rPr kumimoji="1" lang="zh-CN" altLang="en-CN" dirty="0"/>
                  <a:t>将</a:t>
                </a:r>
                <a:r>
                  <a:rPr kumimoji="1" lang="zh-CN" altLang="en-US" dirty="0"/>
                  <a:t>总数为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zh-CN" altLang="en-US" dirty="0">
                    <a:solidFill>
                      <a:srgbClr val="00B050"/>
                    </a:solidFill>
                  </a:rPr>
                  <a:t>元</a:t>
                </a:r>
                <a:r>
                  <a:rPr kumimoji="1" lang="zh-CN" altLang="en-US" dirty="0"/>
                  <a:t>的现金换为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种</m:t>
                    </m:r>
                  </m:oMath>
                </a14:m>
                <a:r>
                  <a:rPr kumimoji="1" lang="zh-CN" altLang="en-US" dirty="0"/>
                  <a:t>硬币的不同方式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#</a:t>
                </a:r>
                <a:r>
                  <a:rPr kumimoji="1" lang="zh-CN" altLang="en-US" dirty="0"/>
                  <a:t> 将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zh-CN" altLang="en-US" dirty="0">
                    <a:solidFill>
                      <a:srgbClr val="00B050"/>
                    </a:solidFill>
                  </a:rPr>
                  <a:t>元</a:t>
                </a:r>
                <a:r>
                  <a:rPr kumimoji="1" lang="zh-CN" altLang="en-US" dirty="0"/>
                  <a:t>换为</a:t>
                </a:r>
                <a:r>
                  <a:rPr kumimoji="1" lang="zh-CN" altLang="en-US" dirty="0">
                    <a:solidFill>
                      <a:schemeClr val="accent1"/>
                    </a:solidFill>
                  </a:rPr>
                  <a:t>除了第一种硬币之外的其他硬币</a:t>
                </a:r>
                <a:r>
                  <a:rPr kumimoji="1" lang="zh-CN" altLang="en-US" dirty="0"/>
                  <a:t>换零钱的不同方式</a:t>
                </a:r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#</a:t>
                </a:r>
                <a:r>
                  <a:rPr kumimoji="1" lang="zh-CN" altLang="en-US" dirty="0"/>
                  <a:t> 将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zh-CN" altLang="en-US" dirty="0">
                    <a:solidFill>
                      <a:srgbClr val="00B050"/>
                    </a:solidFill>
                  </a:rPr>
                  <a:t>元</a:t>
                </a:r>
                <a:r>
                  <a:rPr kumimoji="1" lang="zh-CN" altLang="en-US" dirty="0"/>
                  <a:t>换为</a:t>
                </a:r>
                <a:r>
                  <a:rPr kumimoji="1" lang="zh-CN" altLang="en-US" dirty="0">
                    <a:solidFill>
                      <a:srgbClr val="7030A0"/>
                    </a:solidFill>
                  </a:rPr>
                  <a:t>包含第一种硬币</a:t>
                </a:r>
                <a:r>
                  <a:rPr kumimoji="1" lang="zh-CN" altLang="en-US" dirty="0"/>
                  <a:t>换零钱的的不同方式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AAFA8F-5A50-50FC-C69E-2F958B73A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91" y="2841274"/>
                <a:ext cx="6801093" cy="923330"/>
              </a:xfrm>
              <a:prstGeom prst="rect">
                <a:avLst/>
              </a:prstGeom>
              <a:blipFill>
                <a:blip r:embed="rId2"/>
                <a:stretch>
                  <a:fillRect l="-745" t="-4054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ACD89D4-E64D-6E1F-28AB-A6F360CFA7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rcRect l="16787" t="24187"/>
          <a:stretch/>
        </p:blipFill>
        <p:spPr>
          <a:xfrm>
            <a:off x="185516" y="3626106"/>
            <a:ext cx="1629531" cy="1180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06817C-E617-2D91-B3A6-7F3948C6E043}"/>
                  </a:ext>
                </a:extLst>
              </p:cNvPr>
              <p:cNvSpPr/>
              <p:nvPr/>
            </p:nvSpPr>
            <p:spPr>
              <a:xfrm>
                <a:off x="3213107" y="3883305"/>
                <a:ext cx="2252749" cy="37407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𝒅</m:t>
                    </m:r>
                  </m:oMath>
                </a14:m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是第一种硬币的面值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06817C-E617-2D91-B3A6-7F3948C6E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07" y="3883305"/>
                <a:ext cx="2252749" cy="374073"/>
              </a:xfrm>
              <a:prstGeom prst="rect">
                <a:avLst/>
              </a:prstGeom>
              <a:blipFill>
                <a:blip r:embed="rId5"/>
                <a:stretch>
                  <a:fillRect t="-9677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2F976C-4057-C712-1DC8-6E78568E8AB6}"/>
              </a:ext>
            </a:extLst>
          </p:cNvPr>
          <p:cNvCxnSpPr/>
          <p:nvPr/>
        </p:nvCxnSpPr>
        <p:spPr>
          <a:xfrm flipV="1">
            <a:off x="3387675" y="3672547"/>
            <a:ext cx="0" cy="210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81166-B584-EA4B-328D-37AE16F545B5}"/>
                  </a:ext>
                </a:extLst>
              </p:cNvPr>
              <p:cNvSpPr txBox="1"/>
              <p:nvPr/>
            </p:nvSpPr>
            <p:spPr>
              <a:xfrm>
                <a:off x="2157391" y="4584705"/>
                <a:ext cx="450873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算作有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种换零钱的方式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算作有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种换零钱的方式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超了</a:t>
                </a:r>
                <a:r>
                  <a:rPr kumimoji="1" lang="en-US" altLang="zh-CN" dirty="0"/>
                  <a:t>)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有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种换零钱的方案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没有可选了</a:t>
                </a:r>
                <a:r>
                  <a:rPr kumimoji="1" lang="en-US" altLang="zh-CN" dirty="0"/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81166-B584-EA4B-328D-37AE16F54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91" y="4584705"/>
                <a:ext cx="4508735" cy="923330"/>
              </a:xfrm>
              <a:prstGeom prst="rect">
                <a:avLst/>
              </a:prstGeom>
              <a:blipFill>
                <a:blip r:embed="rId6"/>
                <a:stretch>
                  <a:fillRect l="-560" t="-2703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62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095F3-B154-E603-3F90-6F3C81F7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FBE62-D44C-2232-0DBF-08C91127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关键是如何</a:t>
            </a:r>
            <a:r>
              <a:rPr kumimoji="1" lang="zh-CN" altLang="en-US" dirty="0">
                <a:solidFill>
                  <a:srgbClr val="FF0000"/>
                </a:solidFill>
              </a:rPr>
              <a:t>看待问题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DDCB19-A8FF-B3BA-0751-8FCC8DED2633}"/>
                  </a:ext>
                </a:extLst>
              </p:cNvPr>
              <p:cNvSpPr txBox="1"/>
              <p:nvPr/>
            </p:nvSpPr>
            <p:spPr>
              <a:xfrm>
                <a:off x="628650" y="1205346"/>
                <a:ext cx="530145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暴力枚举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num</m:t>
                    </m:r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zh-CN" altLang="en-US" i="1" dirty="0">
                            <a:latin typeface="Cambria Math" panose="02040503050406030204" pitchFamily="18" charset="0"/>
                          </a:rPr>
                          <m:t>当前</m:t>
                        </m:r>
                        <m:r>
                          <a:rPr kumimoji="1" lang="zh-CN" altLang="en-US" i="1" dirty="0" smtClean="0">
                            <a:latin typeface="Cambria Math" panose="02040503050406030204" pitchFamily="18" charset="0"/>
                          </a:rPr>
                          <m:t>的</m:t>
                        </m:r>
                        <m:r>
                          <a:rPr kumimoji="1" lang="zh-CN" altLang="en-US" i="1" dirty="0">
                            <a:latin typeface="Cambria Math" panose="02040503050406030204" pitchFamily="18" charset="0"/>
                          </a:rPr>
                          <m:t>和</m:t>
                        </m:r>
                      </m:e>
                    </m:d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刚刚的看法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相同的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状态</a:t>
                </a:r>
                <a:r>
                  <a:rPr kumimoji="1" lang="en-US" altLang="zh-CN" dirty="0"/>
                  <a:t>”</a:t>
                </a:r>
                <a:r>
                  <a:rPr kumimoji="1" lang="zh-CN" altLang="en-US" dirty="0"/>
                  <a:t> 归类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接下来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的一生</a:t>
                </a:r>
                <a:r>
                  <a:rPr kumimoji="1" lang="en-US" altLang="zh-CN" dirty="0"/>
                  <a:t>)</a:t>
                </a:r>
                <a:r>
                  <a:rPr kumimoji="1" lang="zh-CN" altLang="en-US" dirty="0"/>
                  <a:t>会遇见各种各样的看问题的手段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DDCB19-A8FF-B3BA-0751-8FCC8DED2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05346"/>
                <a:ext cx="5301451" cy="1200329"/>
              </a:xfrm>
              <a:prstGeom prst="rect">
                <a:avLst/>
              </a:prstGeom>
              <a:blipFill>
                <a:blip r:embed="rId2"/>
                <a:stretch>
                  <a:fillRect l="-716" t="-4211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51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E0B16-8999-046C-5DFD-F2DB23C4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8331C3-338D-5F2A-2CA4-F174591D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最大公约数</a:t>
            </a:r>
            <a:r>
              <a:rPr kumimoji="1" lang="en-US" altLang="zh-CN" dirty="0"/>
              <a:t>(</a:t>
            </a:r>
            <a:r>
              <a:rPr kumimoji="1" lang="zh-CN" altLang="en-US" dirty="0"/>
              <a:t>简介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DF939-3BD1-77C7-DAD0-8FCC734C80BA}"/>
                  </a:ext>
                </a:extLst>
              </p:cNvPr>
              <p:cNvSpPr txBox="1"/>
              <p:nvPr/>
            </p:nvSpPr>
            <p:spPr>
              <a:xfrm>
                <a:off x="628650" y="1213659"/>
                <a:ext cx="652806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最大公约数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能除尽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和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的那个最大的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那个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整数</m:t>
                        </m:r>
                      </m:e>
                    </m:func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观察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kumimoji="1" lang="zh-CN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gcd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证明留到数学部分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DF939-3BD1-77C7-DAD0-8FCC734C8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13659"/>
                <a:ext cx="6528069" cy="1200329"/>
              </a:xfrm>
              <a:prstGeom prst="rect">
                <a:avLst/>
              </a:prstGeom>
              <a:blipFill>
                <a:blip r:embed="rId2"/>
                <a:stretch>
                  <a:fillRect l="-583" t="-3125" b="-5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81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96118-2062-5548-6DCC-D9D49A80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EA24B1-B242-0475-F054-BB8217A7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学习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任何东西</a:t>
            </a:r>
            <a:r>
              <a:rPr kumimoji="1" lang="en-US" altLang="zh-CN" dirty="0"/>
              <a:t>”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8F62D-D5C5-09C4-4F7F-B5B1FB2AC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040524"/>
            <a:ext cx="889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4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E577D-667F-501B-CA4E-B5C2858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6561AF-3249-05ED-D593-94CD97EB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Hanoi</a:t>
            </a:r>
            <a:r>
              <a:rPr kumimoji="1" lang="zh-CN" altLang="en-US" dirty="0"/>
              <a:t>斜塔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35B57-7A2B-69B0-241C-9085B6D37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14" y="1734806"/>
            <a:ext cx="7142372" cy="1998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16863-960B-1BC3-1E1F-AF58AC09C86F}"/>
              </a:ext>
            </a:extLst>
          </p:cNvPr>
          <p:cNvSpPr txBox="1"/>
          <p:nvPr/>
        </p:nvSpPr>
        <p:spPr>
          <a:xfrm>
            <a:off x="628650" y="1181252"/>
            <a:ext cx="490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Hanoi</a:t>
            </a:r>
            <a:r>
              <a:rPr kumimoji="1" lang="zh-CN" altLang="en-US" dirty="0"/>
              <a:t>塔</a:t>
            </a:r>
            <a:r>
              <a:rPr kumimoji="1" lang="en-US" altLang="zh-CN" dirty="0"/>
              <a:t>,</a:t>
            </a:r>
            <a:r>
              <a:rPr kumimoji="1" lang="zh-CN" altLang="en-US" dirty="0"/>
              <a:t> 但是斜着的柱子可以一步移过来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D1C03-3145-B983-C5D6-6C81070F79A0}"/>
              </a:ext>
            </a:extLst>
          </p:cNvPr>
          <p:cNvSpPr txBox="1"/>
          <p:nvPr/>
        </p:nvSpPr>
        <p:spPr>
          <a:xfrm>
            <a:off x="698270" y="4057804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如何设计递归算法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AE0D70-CDBA-99EC-C62E-E6924A528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rcRect l="16787" t="24187"/>
          <a:stretch/>
        </p:blipFill>
        <p:spPr>
          <a:xfrm>
            <a:off x="7421846" y="5180586"/>
            <a:ext cx="1629531" cy="1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7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FEDE3-37A7-5FC9-C768-83D04159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CCC158-9A08-4FC7-CFD7-C050AC07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Hanoi</a:t>
            </a:r>
            <a:r>
              <a:rPr kumimoji="1" lang="zh-CN" altLang="en-US" dirty="0"/>
              <a:t>斜塔</a:t>
            </a:r>
            <a:r>
              <a:rPr kumimoji="1" lang="en-US" altLang="zh-CN" dirty="0"/>
              <a:t>(</a:t>
            </a:r>
            <a:r>
              <a:rPr kumimoji="1" lang="zh-CN" altLang="en-US" dirty="0"/>
              <a:t>递归程序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5BA5F-1B8A-CDF1-5CB9-796D20384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96" y="1040524"/>
            <a:ext cx="8391338" cy="507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38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7CBAB-DB78-6433-0B2F-F15CA11C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5074DA-8651-45B1-463E-4419626B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Hanoi</a:t>
            </a:r>
            <a:r>
              <a:rPr kumimoji="1" lang="zh-CN" altLang="en-US" dirty="0"/>
              <a:t>斜塔</a:t>
            </a:r>
            <a:r>
              <a:rPr kumimoji="1" lang="en-US" altLang="zh-CN" dirty="0"/>
              <a:t>(</a:t>
            </a:r>
            <a:r>
              <a:rPr kumimoji="1" lang="zh-CN" altLang="en-US" dirty="0"/>
              <a:t>解答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22C7DF-5BCA-E163-E926-64DCF656900D}"/>
                  </a:ext>
                </a:extLst>
              </p:cNvPr>
              <p:cNvSpPr txBox="1"/>
              <p:nvPr/>
            </p:nvSpPr>
            <p:spPr>
              <a:xfrm>
                <a:off x="728075" y="1188008"/>
                <a:ext cx="7027052" cy="707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|→|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在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直着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柱子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之间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转移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个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盘子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最小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移动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次数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|→\</m:t>
                        </m:r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在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斜着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和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直着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柱子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之间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转移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个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盘子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最小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移动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次数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22C7DF-5BCA-E163-E926-64DCF6569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75" y="1188008"/>
                <a:ext cx="7027052" cy="707245"/>
              </a:xfrm>
              <a:prstGeom prst="rect">
                <a:avLst/>
              </a:prstGeom>
              <a:blipFill>
                <a:blip r:embed="rId3"/>
                <a:stretch>
                  <a:fillRect l="-542"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548D6B-F0F2-F3DB-0E98-69A3793CF829}"/>
              </a:ext>
            </a:extLst>
          </p:cNvPr>
          <p:cNvCxnSpPr/>
          <p:nvPr/>
        </p:nvCxnSpPr>
        <p:spPr>
          <a:xfrm>
            <a:off x="2422132" y="2121020"/>
            <a:ext cx="0" cy="995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7D149C3-B663-AF33-9632-B4B4001AAEBF}"/>
              </a:ext>
            </a:extLst>
          </p:cNvPr>
          <p:cNvSpPr/>
          <p:nvPr/>
        </p:nvSpPr>
        <p:spPr>
          <a:xfrm>
            <a:off x="1835884" y="3116536"/>
            <a:ext cx="1172496" cy="191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1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SRC</a:t>
            </a:r>
            <a:endParaRPr kumimoji="1" lang="zh-CN" altLang="en-US" sz="11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DD1287-D1DC-5FD4-31F4-6500E965EF12}"/>
              </a:ext>
            </a:extLst>
          </p:cNvPr>
          <p:cNvCxnSpPr>
            <a:cxnSpLocks/>
          </p:cNvCxnSpPr>
          <p:nvPr/>
        </p:nvCxnSpPr>
        <p:spPr>
          <a:xfrm>
            <a:off x="3915407" y="2121020"/>
            <a:ext cx="320777" cy="988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6D4EB20-2AA5-E787-E5F7-5F01E407DCE8}"/>
              </a:ext>
            </a:extLst>
          </p:cNvPr>
          <p:cNvSpPr/>
          <p:nvPr/>
        </p:nvSpPr>
        <p:spPr>
          <a:xfrm>
            <a:off x="3649936" y="3109162"/>
            <a:ext cx="1172496" cy="191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1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VIA</a:t>
            </a:r>
            <a:endParaRPr kumimoji="1" lang="zh-CN" altLang="en-US" sz="11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690E1F-975A-DEC4-7E73-FB2375C18D5D}"/>
              </a:ext>
            </a:extLst>
          </p:cNvPr>
          <p:cNvCxnSpPr/>
          <p:nvPr/>
        </p:nvCxnSpPr>
        <p:spPr>
          <a:xfrm>
            <a:off x="5880629" y="2121020"/>
            <a:ext cx="0" cy="995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2AF81-168E-247D-C99A-6E8DFFAD6917}"/>
              </a:ext>
            </a:extLst>
          </p:cNvPr>
          <p:cNvSpPr/>
          <p:nvPr/>
        </p:nvSpPr>
        <p:spPr>
          <a:xfrm>
            <a:off x="5294381" y="3116536"/>
            <a:ext cx="1172496" cy="191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1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DST</a:t>
            </a:r>
            <a:endParaRPr kumimoji="1" lang="zh-CN" altLang="en-US" sz="11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702F5-DC0A-4457-6950-39F2E0148D08}"/>
              </a:ext>
            </a:extLst>
          </p:cNvPr>
          <p:cNvSpPr/>
          <p:nvPr/>
        </p:nvSpPr>
        <p:spPr>
          <a:xfrm>
            <a:off x="1995179" y="2977459"/>
            <a:ext cx="892277" cy="1474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8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D</a:t>
            </a:r>
            <a:endParaRPr kumimoji="1" lang="zh-CN" altLang="en-US" sz="8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D2A6B0-0510-CEBF-55DA-A64D661DEB6B}"/>
              </a:ext>
            </a:extLst>
          </p:cNvPr>
          <p:cNvSpPr/>
          <p:nvPr/>
        </p:nvSpPr>
        <p:spPr>
          <a:xfrm>
            <a:off x="2182470" y="2474669"/>
            <a:ext cx="479323" cy="5014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U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920C01-DCC5-308E-92D9-B3C99BA59687}"/>
                  </a:ext>
                </a:extLst>
              </p:cNvPr>
              <p:cNvSpPr txBox="1"/>
              <p:nvPr/>
            </p:nvSpPr>
            <p:spPr>
              <a:xfrm>
                <a:off x="2768376" y="3448687"/>
                <a:ext cx="3169394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|→|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|→\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+1+1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920C01-DCC5-308E-92D9-B3C99BA5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76" y="3448687"/>
                <a:ext cx="3169394" cy="394210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154E5C-2FAF-7285-1108-3A917F2FA2CC}"/>
              </a:ext>
            </a:extLst>
          </p:cNvPr>
          <p:cNvCxnSpPr>
            <a:cxnSpLocks/>
          </p:cNvCxnSpPr>
          <p:nvPr/>
        </p:nvCxnSpPr>
        <p:spPr>
          <a:xfrm>
            <a:off x="2354676" y="4189377"/>
            <a:ext cx="0" cy="965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EB0EBD4-C547-A83B-77A7-4FDB472F1A77}"/>
              </a:ext>
            </a:extLst>
          </p:cNvPr>
          <p:cNvSpPr/>
          <p:nvPr/>
        </p:nvSpPr>
        <p:spPr>
          <a:xfrm>
            <a:off x="1768428" y="5155198"/>
            <a:ext cx="1172496" cy="191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1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SRC</a:t>
            </a:r>
            <a:endParaRPr kumimoji="1" lang="zh-CN" altLang="en-US" sz="11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5B5DEB-39EF-7D65-1E5C-2D80FE3826A5}"/>
              </a:ext>
            </a:extLst>
          </p:cNvPr>
          <p:cNvCxnSpPr>
            <a:cxnSpLocks/>
          </p:cNvCxnSpPr>
          <p:nvPr/>
        </p:nvCxnSpPr>
        <p:spPr>
          <a:xfrm>
            <a:off x="5793941" y="4217295"/>
            <a:ext cx="323751" cy="958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E9DBA6E-D008-6D5C-9235-187D1DA08659}"/>
              </a:ext>
            </a:extLst>
          </p:cNvPr>
          <p:cNvSpPr/>
          <p:nvPr/>
        </p:nvSpPr>
        <p:spPr>
          <a:xfrm>
            <a:off x="5531444" y="5175742"/>
            <a:ext cx="1172496" cy="191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1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DST</a:t>
            </a:r>
            <a:endParaRPr kumimoji="1" lang="zh-CN" altLang="en-US" sz="11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DBC6F8-19DC-F70A-059A-A1D8E559FFF9}"/>
              </a:ext>
            </a:extLst>
          </p:cNvPr>
          <p:cNvCxnSpPr/>
          <p:nvPr/>
        </p:nvCxnSpPr>
        <p:spPr>
          <a:xfrm>
            <a:off x="4236184" y="4159682"/>
            <a:ext cx="0" cy="995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B1E5D5B-7766-D705-C763-5E4C6A8A9C56}"/>
              </a:ext>
            </a:extLst>
          </p:cNvPr>
          <p:cNvSpPr/>
          <p:nvPr/>
        </p:nvSpPr>
        <p:spPr>
          <a:xfrm>
            <a:off x="3649936" y="5155198"/>
            <a:ext cx="1172496" cy="191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1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VIA</a:t>
            </a:r>
            <a:endParaRPr kumimoji="1" lang="zh-CN" altLang="en-US" sz="11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A86D40-E94F-C15F-0929-3A362D060603}"/>
              </a:ext>
            </a:extLst>
          </p:cNvPr>
          <p:cNvSpPr/>
          <p:nvPr/>
        </p:nvSpPr>
        <p:spPr>
          <a:xfrm>
            <a:off x="1949763" y="5028258"/>
            <a:ext cx="892277" cy="1474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8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D</a:t>
            </a:r>
            <a:endParaRPr kumimoji="1" lang="zh-CN" altLang="en-US" sz="8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D6F996-EE12-5020-3DC5-4EA699B7F488}"/>
              </a:ext>
            </a:extLst>
          </p:cNvPr>
          <p:cNvSpPr/>
          <p:nvPr/>
        </p:nvSpPr>
        <p:spPr>
          <a:xfrm>
            <a:off x="2072153" y="4538257"/>
            <a:ext cx="479323" cy="5014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U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9CABFA-36EA-EAD0-3FCF-F68B9247B852}"/>
                  </a:ext>
                </a:extLst>
              </p:cNvPr>
              <p:cNvSpPr txBox="1"/>
              <p:nvPr/>
            </p:nvSpPr>
            <p:spPr>
              <a:xfrm>
                <a:off x="2270964" y="5497102"/>
                <a:ext cx="4193777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|→\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+1+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|→\</m:t>
                          </m:r>
                        </m:sub>
                      </m:sSub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9CABFA-36EA-EAD0-3FCF-F68B9247B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64" y="5497102"/>
                <a:ext cx="4193777" cy="394210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7104CC-AE2F-C696-3ACA-BBFA7615A047}"/>
                  </a:ext>
                </a:extLst>
              </p:cNvPr>
              <p:cNvSpPr txBox="1"/>
              <p:nvPr/>
            </p:nvSpPr>
            <p:spPr>
              <a:xfrm>
                <a:off x="6993977" y="3454398"/>
                <a:ext cx="1367682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|→|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7104CC-AE2F-C696-3ACA-BBFA7615A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977" y="3454398"/>
                <a:ext cx="1367682" cy="394210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D57B3C-A0C9-87FD-8CDA-7B29E1EF555E}"/>
                  </a:ext>
                </a:extLst>
              </p:cNvPr>
              <p:cNvSpPr txBox="1"/>
              <p:nvPr/>
            </p:nvSpPr>
            <p:spPr>
              <a:xfrm>
                <a:off x="6934016" y="5494411"/>
                <a:ext cx="139814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|→\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ED57B3C-A0C9-87FD-8CDA-7B29E1EF5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16" y="5494411"/>
                <a:ext cx="1398140" cy="394210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307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3CC3B-7D04-41AB-69C4-89D0A98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B11ED-C755-95E8-7545-3BB9972F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旋转图像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FAF08-964F-2ECC-09B5-AD7F5F20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62229"/>
            <a:ext cx="4572000" cy="2317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9F8EBA-E11B-C9A9-D3CF-14352CB0E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05" y="4289275"/>
            <a:ext cx="3136900" cy="787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C46A9-38F3-BAA1-DACE-DE0D0574CECD}"/>
              </a:ext>
            </a:extLst>
          </p:cNvPr>
          <p:cNvSpPr txBox="1"/>
          <p:nvPr/>
        </p:nvSpPr>
        <p:spPr>
          <a:xfrm>
            <a:off x="798022" y="1296785"/>
            <a:ext cx="539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处理器的能力</a:t>
            </a:r>
            <a:r>
              <a:rPr kumimoji="1" lang="en-US" altLang="zh-CN" dirty="0"/>
              <a:t>:</a:t>
            </a:r>
            <a:r>
              <a:rPr kumimoji="1" lang="zh-CN" altLang="en-US" dirty="0"/>
              <a:t> 把一块图形</a:t>
            </a:r>
            <a:r>
              <a:rPr kumimoji="1" lang="en-US" altLang="zh-CN" dirty="0"/>
              <a:t>(</a:t>
            </a:r>
            <a:r>
              <a:rPr kumimoji="1" lang="zh-CN" altLang="en-US" dirty="0"/>
              <a:t>通过中间变量</a:t>
            </a:r>
            <a:r>
              <a:rPr kumimoji="1" lang="en-US" altLang="zh-CN" dirty="0"/>
              <a:t>)</a:t>
            </a:r>
            <a:r>
              <a:rPr kumimoji="1" lang="zh-CN" altLang="en-US" dirty="0"/>
              <a:t>复制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8E2B9B-73E4-658C-AC25-6B5701216DED}"/>
              </a:ext>
            </a:extLst>
          </p:cNvPr>
          <p:cNvCxnSpPr/>
          <p:nvPr/>
        </p:nvCxnSpPr>
        <p:spPr>
          <a:xfrm flipH="1">
            <a:off x="6126479" y="1479665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FA4E0E-38E5-D78D-AE79-E062C6B2564E}"/>
                  </a:ext>
                </a:extLst>
              </p:cNvPr>
              <p:cNvSpPr/>
              <p:nvPr/>
            </p:nvSpPr>
            <p:spPr>
              <a:xfrm>
                <a:off x="6583679" y="1150564"/>
                <a:ext cx="2467697" cy="60162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假设</a:t>
                </a:r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GPU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上</a:t>
                </a:r>
                <a14:m>
                  <m:oMath xmlns:m="http://schemas.openxmlformats.org/officeDocument/2006/math"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~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𝑶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𝒌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的时间完成</a:t>
                </a:r>
                <a14:m>
                  <m:oMath xmlns:m="http://schemas.openxmlformats.org/officeDocument/2006/math"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𝒌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×</m:t>
                    </m:r>
                    <m:r>
                      <a:rPr kumimoji="1" lang="en-US" altLang="zh-CN" sz="1600" b="1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𝒌</m:t>
                    </m:r>
                  </m:oMath>
                </a14:m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的矩形复制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FA4E0E-38E5-D78D-AE79-E062C6B25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79" y="1150564"/>
                <a:ext cx="2467697" cy="601622"/>
              </a:xfrm>
              <a:prstGeom prst="rect">
                <a:avLst/>
              </a:prstGeom>
              <a:blipFill>
                <a:blip r:embed="rId4"/>
                <a:stretch>
                  <a:fillRect t="-6122"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8B02179-495E-6E12-54C6-DE8119DFF3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rcRect l="16787" t="24187"/>
          <a:stretch/>
        </p:blipFill>
        <p:spPr>
          <a:xfrm>
            <a:off x="7421846" y="5180586"/>
            <a:ext cx="1629531" cy="1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73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AEE94-06AF-476D-FF59-BFEEBEDC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3CC6F7-C1D9-14FF-10A0-E5151EF2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表达式求值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4096D-57AE-0575-6DB9-3224E455CF79}"/>
              </a:ext>
            </a:extLst>
          </p:cNvPr>
          <p:cNvSpPr txBox="1"/>
          <p:nvPr/>
        </p:nvSpPr>
        <p:spPr>
          <a:xfrm>
            <a:off x="814192" y="126512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阅读表达式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99A8B5-1A4C-6115-52A7-8DAF6A61943C}"/>
                  </a:ext>
                </a:extLst>
              </p:cNvPr>
              <p:cNvSpPr txBox="1"/>
              <p:nvPr/>
            </p:nvSpPr>
            <p:spPr>
              <a:xfrm>
                <a:off x="3880020" y="1701808"/>
                <a:ext cx="1669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1+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2×3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99A8B5-1A4C-6115-52A7-8DAF6A619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1701808"/>
                <a:ext cx="16698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5256451-211A-A516-02CA-E92B3111A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7" y="2926776"/>
            <a:ext cx="25146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6CAC21-F4FF-1BA4-97B0-137333643623}"/>
              </a:ext>
            </a:extLst>
          </p:cNvPr>
          <p:cNvSpPr txBox="1"/>
          <p:nvPr/>
        </p:nvSpPr>
        <p:spPr>
          <a:xfrm>
            <a:off x="814192" y="2332839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什么是一个合法的表达式</a:t>
            </a:r>
            <a:r>
              <a:rPr kumimoji="1" lang="en-US" altLang="zh-CN" dirty="0"/>
              <a:t>?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zh-CN" altLang="en-US" dirty="0"/>
              <a:t>结构上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FC5D5-B1E8-29A3-10F8-FA8F998D7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38" y="3222726"/>
            <a:ext cx="5160018" cy="1866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ABFD1F-AB9C-F0D0-A3DD-DA56F82AF7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rcRect l="16787" t="24187"/>
          <a:stretch/>
        </p:blipFill>
        <p:spPr>
          <a:xfrm>
            <a:off x="7421846" y="5180586"/>
            <a:ext cx="1629531" cy="1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5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1640A2-E924-B680-E09E-B38FACAD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52A7CB-BB81-E82F-D742-1401AB93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Aside:</a:t>
            </a:r>
            <a:r>
              <a:rPr kumimoji="1" lang="zh-CN" altLang="en-US" dirty="0"/>
              <a:t> 小学数学课本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301AE-425A-2545-AF78-60511C2A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61435"/>
            <a:ext cx="4468327" cy="453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BB199-DB11-71E7-0D67-C6B3479FBCCA}"/>
              </a:ext>
            </a:extLst>
          </p:cNvPr>
          <p:cNvSpPr txBox="1"/>
          <p:nvPr/>
        </p:nvSpPr>
        <p:spPr>
          <a:xfrm>
            <a:off x="5560141" y="1327355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这不就是构建表达式树吗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B1493-32E4-6194-2F2B-2C31A77AE478}"/>
              </a:ext>
            </a:extLst>
          </p:cNvPr>
          <p:cNvSpPr txBox="1"/>
          <p:nvPr/>
        </p:nvSpPr>
        <p:spPr>
          <a:xfrm>
            <a:off x="6747387" y="206477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+</a:t>
            </a:r>
            <a:endParaRPr kumimoji="1"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765F9-7A8D-5FDE-49F3-8460832E0066}"/>
              </a:ext>
            </a:extLst>
          </p:cNvPr>
          <p:cNvSpPr txBox="1"/>
          <p:nvPr/>
        </p:nvSpPr>
        <p:spPr>
          <a:xfrm>
            <a:off x="6179574" y="261752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+</a:t>
            </a:r>
            <a:endParaRPr kumimoji="1"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C22D8-FD49-C8C4-0DBD-47257BA33EEB}"/>
              </a:ext>
            </a:extLst>
          </p:cNvPr>
          <p:cNvSpPr txBox="1"/>
          <p:nvPr/>
        </p:nvSpPr>
        <p:spPr>
          <a:xfrm>
            <a:off x="7365410" y="26175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60583-7730-CD34-116D-D23A146DF222}"/>
              </a:ext>
            </a:extLst>
          </p:cNvPr>
          <p:cNvSpPr txBox="1"/>
          <p:nvPr/>
        </p:nvSpPr>
        <p:spPr>
          <a:xfrm>
            <a:off x="5762523" y="331807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1326E-324B-8571-DF22-A3D5D9AAA31E}"/>
              </a:ext>
            </a:extLst>
          </p:cNvPr>
          <p:cNvSpPr txBox="1"/>
          <p:nvPr/>
        </p:nvSpPr>
        <p:spPr>
          <a:xfrm>
            <a:off x="6541268" y="332289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2042F5-F8E5-8FEA-29E3-4C16D36BA0CF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6339233" y="2434106"/>
            <a:ext cx="567813" cy="18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E318E4-A850-C3C1-48EE-895BC46ABFDD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6907046" y="2434106"/>
            <a:ext cx="614817" cy="18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F50431-A2DA-EA20-593B-8F948C96636B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5922182" y="2986859"/>
            <a:ext cx="417051" cy="33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5499B5-56BB-9FC4-B2BA-E8625BA5B46E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6339233" y="2986859"/>
            <a:ext cx="361694" cy="336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82F1B2E-F7E7-572D-D190-A8CA37F4E909}"/>
              </a:ext>
            </a:extLst>
          </p:cNvPr>
          <p:cNvSpPr txBox="1"/>
          <p:nvPr/>
        </p:nvSpPr>
        <p:spPr>
          <a:xfrm>
            <a:off x="5560141" y="4201851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改版的时候人画得太丑了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打码处理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B123F1-7A07-0B9F-B24C-66245F6A409F}"/>
              </a:ext>
            </a:extLst>
          </p:cNvPr>
          <p:cNvSpPr/>
          <p:nvPr/>
        </p:nvSpPr>
        <p:spPr>
          <a:xfrm>
            <a:off x="1408471" y="1696687"/>
            <a:ext cx="1238864" cy="9208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51478F-53A5-DB1B-A661-04BCE9FD939B}"/>
              </a:ext>
            </a:extLst>
          </p:cNvPr>
          <p:cNvSpPr/>
          <p:nvPr/>
        </p:nvSpPr>
        <p:spPr>
          <a:xfrm>
            <a:off x="1305233" y="3680033"/>
            <a:ext cx="1238864" cy="9208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27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F40B22-B130-A5DD-F926-367070FD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1FEB8-6CAF-1B9F-06C1-C8D4F191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🌶🌶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Extra:</a:t>
            </a:r>
            <a:r>
              <a:rPr kumimoji="1" lang="zh-CN" altLang="en-US" dirty="0"/>
              <a:t> 编译器怎么工作的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4094A-443C-F950-38C9-AC77500B2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097" y="1229193"/>
            <a:ext cx="3739760" cy="279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39B74-392E-D058-3873-8EFAD6215779}"/>
              </a:ext>
            </a:extLst>
          </p:cNvPr>
          <p:cNvSpPr txBox="1"/>
          <p:nvPr/>
        </p:nvSpPr>
        <p:spPr>
          <a:xfrm>
            <a:off x="4228149" y="4209364"/>
            <a:ext cx="46357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hlinkClick r:id="rId4"/>
              </a:rPr>
              <a:t>BV1sJ4m1e7bM</a:t>
            </a:r>
            <a:endParaRPr lang="en-US" altLang="zh-CN" dirty="0"/>
          </a:p>
          <a:p>
            <a:pPr algn="r"/>
            <a:r>
              <a:rPr lang="en-US" altLang="zh-CN" dirty="0"/>
              <a:t>🌶[</a:t>
            </a:r>
            <a:r>
              <a:rPr lang="zh-CN" altLang="en-US" dirty="0"/>
              <a:t>南大软院</a:t>
            </a:r>
            <a:r>
              <a:rPr lang="en-US" altLang="zh-CN" dirty="0"/>
              <a:t>2024]</a:t>
            </a:r>
            <a:r>
              <a:rPr lang="zh-CN" altLang="en-US" dirty="0"/>
              <a:t> </a:t>
            </a:r>
            <a:r>
              <a:rPr lang="en-US" altLang="zh-CN" dirty="0"/>
              <a:t>《</a:t>
            </a:r>
            <a:r>
              <a:rPr lang="zh-CN" altLang="en-US" dirty="0"/>
              <a:t>编译原理</a:t>
            </a:r>
            <a:r>
              <a:rPr lang="en-US" altLang="zh-CN" dirty="0"/>
              <a:t>》</a:t>
            </a:r>
          </a:p>
          <a:p>
            <a:pPr algn="r"/>
            <a:r>
              <a:rPr lang="en-US" altLang="zh-CN" sz="1000" dirty="0"/>
              <a:t>(</a:t>
            </a:r>
            <a:r>
              <a:rPr lang="zh-CN" altLang="en-US" sz="1000" dirty="0"/>
              <a:t>但大概率需要至少了解离散数学的基本概念和</a:t>
            </a:r>
            <a:r>
              <a:rPr lang="en-US" altLang="zh-CN" sz="1000" dirty="0"/>
              <a:t>OOP</a:t>
            </a:r>
            <a:r>
              <a:rPr lang="zh-CN" altLang="en-US" sz="1000" dirty="0"/>
              <a:t>才能学</a:t>
            </a:r>
            <a:r>
              <a:rPr lang="en-US" altLang="zh-CN" sz="1000" dirty="0"/>
              <a:t>)</a:t>
            </a:r>
          </a:p>
          <a:p>
            <a:pPr algn="r"/>
            <a:endParaRPr lang="en-US" altLang="zh-CN" dirty="0"/>
          </a:p>
          <a:p>
            <a:pPr algn="r"/>
            <a:r>
              <a:rPr lang="en-US" altLang="zh-CN" dirty="0">
                <a:hlinkClick r:id="rId5"/>
              </a:rPr>
              <a:t>BV14L411F7xR</a:t>
            </a:r>
            <a:endParaRPr lang="en-US" altLang="zh-CN" dirty="0"/>
          </a:p>
          <a:p>
            <a:pPr algn="r"/>
            <a:r>
              <a:rPr lang="en-US" altLang="zh-CN" dirty="0"/>
              <a:t>《</a:t>
            </a:r>
            <a:r>
              <a:rPr lang="zh-CN" altLang="en-US" dirty="0"/>
              <a:t>离散数学</a:t>
            </a:r>
            <a:r>
              <a:rPr lang="en-US" altLang="zh-CN" dirty="0"/>
              <a:t>》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还是魏恒峰</a:t>
            </a:r>
            <a:r>
              <a:rPr lang="en-US" altLang="zh-CN" dirty="0"/>
              <a:t>)</a:t>
            </a:r>
            <a:endParaRPr lang="en-US" altLang="zh-CN" dirty="0">
              <a:hlinkClick r:id="rId5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6B3AA-BAC1-6B42-AD27-E36CD1D4989F}"/>
              </a:ext>
            </a:extLst>
          </p:cNvPr>
          <p:cNvSpPr txBox="1"/>
          <p:nvPr/>
        </p:nvSpPr>
        <p:spPr>
          <a:xfrm>
            <a:off x="628650" y="1364106"/>
            <a:ext cx="33009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词法分析</a:t>
            </a:r>
            <a:endParaRPr kumimoji="1" lang="en-US" altLang="zh-CN" dirty="0"/>
          </a:p>
          <a:p>
            <a:pPr algn="l"/>
            <a:endParaRPr kumimoji="1" lang="en-US" altLang="zh-CN" dirty="0"/>
          </a:p>
          <a:p>
            <a:pPr algn="l"/>
            <a:endParaRPr kumimoji="1" lang="en-US" altLang="zh-CN" dirty="0"/>
          </a:p>
          <a:p>
            <a:pPr algn="l"/>
            <a:endParaRPr kumimoji="1" lang="en-US" altLang="zh-CN" dirty="0"/>
          </a:p>
          <a:p>
            <a:pPr algn="l"/>
            <a:endParaRPr kumimoji="1" lang="en-US" altLang="zh-CN" dirty="0"/>
          </a:p>
          <a:p>
            <a:pPr algn="l"/>
            <a:endParaRPr kumimoji="1" lang="en-US" altLang="zh-CN" dirty="0"/>
          </a:p>
          <a:p>
            <a:pPr algn="l"/>
            <a:endParaRPr kumimoji="1" lang="en-US" altLang="zh-CN" dirty="0"/>
          </a:p>
          <a:p>
            <a:pPr algn="l"/>
            <a:r>
              <a:rPr kumimoji="1" lang="zh-CN" altLang="en-US" dirty="0"/>
              <a:t>其中一个过程</a:t>
            </a:r>
            <a:r>
              <a:rPr kumimoji="1" lang="en-US" altLang="zh-CN" dirty="0"/>
              <a:t>(</a:t>
            </a:r>
            <a:r>
              <a:rPr kumimoji="1" lang="zh-CN" altLang="en-US" dirty="0"/>
              <a:t>语法分析</a:t>
            </a:r>
            <a:r>
              <a:rPr kumimoji="1" lang="en-US" altLang="zh-CN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构建表达式树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在标记了节点的树上面</a:t>
            </a:r>
            <a:r>
              <a:rPr kumimoji="1" lang="en-US" altLang="zh-CN" dirty="0"/>
              <a:t>DFS</a:t>
            </a:r>
            <a:endParaRPr kumimoji="1"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37356-9287-0DB3-69D9-0AA98C880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52" y="1837112"/>
            <a:ext cx="3459930" cy="1343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538D73-6885-5ABC-06A6-920B9B401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4346742"/>
            <a:ext cx="3739760" cy="1352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9CD28-D5DE-7C15-C4A2-285797418F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9590" y="3191836"/>
            <a:ext cx="731520" cy="5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23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25B37-81F3-CEFF-6339-2541CC9C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817C8F-C5ED-D10E-39EC-B6ED9151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画三角形</a:t>
            </a:r>
            <a:r>
              <a:rPr kumimoji="1" lang="en-US" altLang="zh-CN" dirty="0"/>
              <a:t>(</a:t>
            </a:r>
            <a:r>
              <a:rPr lang="zh-CN" altLang="en-US" dirty="0">
                <a:hlinkClick r:id="rId3"/>
              </a:rPr>
              <a:t>P1498</a:t>
            </a:r>
            <a:r>
              <a:rPr lang="en-US" altLang="zh-CN" dirty="0"/>
              <a:t>)</a:t>
            </a:r>
            <a:endParaRPr kumimoji="1"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90E40-A890-47D6-2771-B1080C31F2A4}"/>
              </a:ext>
            </a:extLst>
          </p:cNvPr>
          <p:cNvSpPr txBox="1"/>
          <p:nvPr/>
        </p:nvSpPr>
        <p:spPr>
          <a:xfrm>
            <a:off x="739833" y="1230284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一个分形图案</a:t>
            </a:r>
            <a:r>
              <a:rPr kumimoji="1" lang="en-US" altLang="zh-CN" dirty="0"/>
              <a:t>(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Sierpiński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triangle</a:t>
            </a:r>
            <a:r>
              <a:rPr lang="en-US" altLang="zh-CN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kumimoji="1"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E06F8-ECB9-39B6-9F56-723D9A2FE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3" y="1863183"/>
            <a:ext cx="7493000" cy="134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847CA-9F6B-6172-A301-2C87914A43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rcRect l="16787" t="24187"/>
          <a:stretch/>
        </p:blipFill>
        <p:spPr>
          <a:xfrm>
            <a:off x="7421846" y="5180586"/>
            <a:ext cx="1629531" cy="1180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9E8688-7951-918A-DF88-73F677822C8C}"/>
              </a:ext>
            </a:extLst>
          </p:cNvPr>
          <p:cNvSpPr txBox="1"/>
          <p:nvPr/>
        </p:nvSpPr>
        <p:spPr>
          <a:xfrm>
            <a:off x="739833" y="3541222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Sierpiński</a:t>
            </a:r>
            <a:r>
              <a:rPr kumimoji="1" lang="zh-CN" altLang="en-US" dirty="0"/>
              <a:t>三角形与</a:t>
            </a:r>
            <a:r>
              <a:rPr kumimoji="1" lang="en-US" altLang="zh-CN" dirty="0"/>
              <a:t>Hanoi</a:t>
            </a:r>
            <a:r>
              <a:rPr kumimoji="1" lang="zh-CN" altLang="en-US" dirty="0"/>
              <a:t>塔的联系</a:t>
            </a:r>
            <a:r>
              <a:rPr kumimoji="1" lang="en-US" altLang="zh-CN" dirty="0"/>
              <a:t>(3Blue1Brown)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73541-9299-DBBA-4FE2-EA09D48290F7}"/>
              </a:ext>
            </a:extLst>
          </p:cNvPr>
          <p:cNvSpPr txBox="1"/>
          <p:nvPr/>
        </p:nvSpPr>
        <p:spPr>
          <a:xfrm>
            <a:off x="6729990" y="6107624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050" dirty="0"/>
              <a:t>图片来源</a:t>
            </a:r>
            <a:r>
              <a:rPr kumimoji="1" lang="en-US" altLang="zh-CN" sz="1050" dirty="0"/>
              <a:t>:</a:t>
            </a:r>
            <a:r>
              <a:rPr kumimoji="1" lang="zh-CN" altLang="en-US" sz="1050" dirty="0"/>
              <a:t> </a:t>
            </a:r>
            <a:r>
              <a:rPr kumimoji="1" lang="en-US" altLang="zh-CN" sz="1050" dirty="0"/>
              <a:t>Wikipedia</a:t>
            </a:r>
            <a:endParaRPr kumimoji="1"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890346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C27FD-C06A-7A1B-C690-4CE3D3E6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93BEB3-EC63-7743-E957-EF7C7A94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回答</a:t>
            </a:r>
            <a:r>
              <a:rPr kumimoji="1" lang="en-US" altLang="zh-CN" dirty="0"/>
              <a:t>:</a:t>
            </a:r>
            <a:r>
              <a:rPr kumimoji="1" lang="zh-CN" altLang="en-US" dirty="0"/>
              <a:t> 数学和计算机中的函数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639B7-B16D-77CC-DA33-6B06E2FA9B21}"/>
              </a:ext>
            </a:extLst>
          </p:cNvPr>
          <p:cNvSpPr txBox="1"/>
          <p:nvPr/>
        </p:nvSpPr>
        <p:spPr>
          <a:xfrm>
            <a:off x="714895" y="1221971"/>
            <a:ext cx="4480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数学中的函数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结果仅由输入决定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计算机中的函数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还有</a:t>
            </a:r>
            <a:r>
              <a:rPr kumimoji="1" lang="zh-CN" altLang="en-US" strike="sngStrike" dirty="0"/>
              <a:t>邪恶的</a:t>
            </a:r>
            <a:r>
              <a:rPr kumimoji="1" lang="zh-CN" altLang="en-US" dirty="0"/>
              <a:t>全局变量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给程序的执行带来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副作用</a:t>
            </a:r>
            <a:r>
              <a:rPr kumimoji="1" lang="en-US" altLang="zh-CN" dirty="0"/>
              <a:t>”</a:t>
            </a:r>
            <a:endParaRPr kumimoji="1"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06AE2-97DB-A7DF-CBCD-0DBDF800666C}"/>
              </a:ext>
            </a:extLst>
          </p:cNvPr>
          <p:cNvSpPr/>
          <p:nvPr/>
        </p:nvSpPr>
        <p:spPr>
          <a:xfrm>
            <a:off x="5564562" y="1509255"/>
            <a:ext cx="1363827" cy="2759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“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不纯粹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”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81D453-5820-BA76-418E-433F9E9256D2}"/>
              </a:ext>
            </a:extLst>
          </p:cNvPr>
          <p:cNvCxnSpPr/>
          <p:nvPr/>
        </p:nvCxnSpPr>
        <p:spPr>
          <a:xfrm flipH="1">
            <a:off x="5107362" y="1662545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3A21878-D19F-E3F9-3294-55CD038186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9F9"/>
              </a:clrFrom>
              <a:clrTo>
                <a:srgbClr val="F8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206" y="2494066"/>
            <a:ext cx="5843616" cy="2385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5FE4C9-51F4-D687-D3F5-3CEC035DF576}"/>
              </a:ext>
            </a:extLst>
          </p:cNvPr>
          <p:cNvSpPr txBox="1"/>
          <p:nvPr/>
        </p:nvSpPr>
        <p:spPr>
          <a:xfrm>
            <a:off x="4179534" y="4979413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----</a:t>
            </a:r>
            <a:r>
              <a:rPr kumimoji="1" lang="zh-CN" altLang="en-US" dirty="0"/>
              <a:t>蒋炎岩</a:t>
            </a:r>
            <a:r>
              <a:rPr kumimoji="1" lang="en-US" altLang="zh-CN" dirty="0"/>
              <a:t>,</a:t>
            </a:r>
            <a:r>
              <a:rPr kumimoji="1" lang="zh-CN" altLang="en-US" dirty="0"/>
              <a:t>南京大学</a:t>
            </a:r>
            <a:r>
              <a:rPr kumimoji="1" lang="en-US" altLang="zh-CN" dirty="0"/>
              <a:t>《</a:t>
            </a:r>
            <a:r>
              <a:rPr kumimoji="1" lang="zh-CN" altLang="en-US" dirty="0"/>
              <a:t>操作系统</a:t>
            </a:r>
            <a:r>
              <a:rPr kumimoji="1" lang="en-US" altLang="zh-CN" dirty="0"/>
              <a:t>》2024</a:t>
            </a:r>
            <a:endParaRPr kumimoji="1"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F4ADD-0F81-029D-A2FE-29FDE5E344B9}"/>
              </a:ext>
            </a:extLst>
          </p:cNvPr>
          <p:cNvSpPr txBox="1"/>
          <p:nvPr/>
        </p:nvSpPr>
        <p:spPr>
          <a:xfrm>
            <a:off x="714895" y="552686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递归程序如何执行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991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FB5D18-2A21-117C-432E-18229A0E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9AAE57-252B-5CF1-0722-FF60502C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又出现 </a:t>
            </a:r>
            <a:r>
              <a:rPr kumimoji="1" lang="en-US" altLang="zh-CN" dirty="0"/>
              <a:t>Segmentation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Fault</a:t>
            </a:r>
            <a:r>
              <a:rPr kumimoji="1" lang="zh-CN" altLang="en-US" dirty="0"/>
              <a:t> 了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8E462-5D55-9DDF-4CF1-0E49701B7ACC}"/>
              </a:ext>
            </a:extLst>
          </p:cNvPr>
          <p:cNvSpPr txBox="1"/>
          <p:nvPr/>
        </p:nvSpPr>
        <p:spPr>
          <a:xfrm>
            <a:off x="628650" y="1268362"/>
            <a:ext cx="7475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回顾</a:t>
            </a:r>
            <a:r>
              <a:rPr kumimoji="1" lang="en-US" altLang="zh-CN" dirty="0"/>
              <a:t>:</a:t>
            </a:r>
            <a:r>
              <a:rPr kumimoji="1" lang="zh-CN" altLang="en-US" dirty="0"/>
              <a:t> 程序执行 </a:t>
            </a:r>
            <a:r>
              <a:rPr kumimoji="1" lang="en-US" altLang="zh-CN" dirty="0"/>
              <a:t>=</a:t>
            </a:r>
            <a:r>
              <a:rPr kumimoji="1" lang="zh-CN" altLang="en-US" dirty="0"/>
              <a:t> 想象成读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说明书</a:t>
            </a:r>
            <a:r>
              <a:rPr kumimoji="1" lang="en-US" altLang="zh-CN" dirty="0"/>
              <a:t>”</a:t>
            </a:r>
            <a:r>
              <a:rPr kumimoji="1" lang="zh-CN" altLang="en-US" dirty="0"/>
              <a:t> 操纵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实在的东西</a:t>
            </a:r>
            <a:r>
              <a:rPr kumimoji="1" lang="en-US" altLang="zh-CN" dirty="0"/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错误</a:t>
            </a:r>
            <a:r>
              <a:rPr kumimoji="1" lang="en-US" altLang="zh-CN" dirty="0"/>
              <a:t>=</a:t>
            </a:r>
            <a:r>
              <a:rPr kumimoji="1" lang="zh-CN" altLang="en-US" dirty="0"/>
              <a:t>某一个预期的状态和预想的不一样</a:t>
            </a:r>
            <a:endParaRPr kumimoji="1" lang="en-US" altLang="zh-CN" dirty="0"/>
          </a:p>
          <a:p>
            <a:pPr algn="l"/>
            <a:endParaRPr kumimoji="1" lang="en-US" altLang="zh-CN" dirty="0"/>
          </a:p>
          <a:p>
            <a:pPr algn="l"/>
            <a:r>
              <a:rPr kumimoji="1" lang="zh-CN" altLang="en-US" dirty="0"/>
              <a:t>牢记</a:t>
            </a:r>
            <a:r>
              <a:rPr kumimoji="1" lang="en-US" altLang="zh-CN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(1)</a:t>
            </a:r>
            <a:r>
              <a:rPr kumimoji="1" lang="zh-CN" altLang="en-US" dirty="0"/>
              <a:t>机器永远是对的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有</a:t>
            </a:r>
            <a:r>
              <a:rPr kumimoji="1" lang="en-US" altLang="zh-CN" dirty="0"/>
              <a:t>0.00001%</a:t>
            </a:r>
            <a:r>
              <a:rPr kumimoji="1" lang="zh-CN" altLang="en-US" dirty="0"/>
              <a:t>的概率是编译器错了</a:t>
            </a:r>
            <a:r>
              <a:rPr kumimoji="1" lang="en-US" altLang="zh-CN" dirty="0"/>
              <a:t>(</a:t>
            </a:r>
            <a:r>
              <a:rPr kumimoji="1" lang="zh-CN" altLang="en-US" dirty="0"/>
              <a:t>但是你能知道</a:t>
            </a:r>
            <a:r>
              <a:rPr kumimoji="1" lang="en-US" altLang="zh-CN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有</a:t>
            </a:r>
            <a:r>
              <a:rPr kumimoji="1" lang="en-US" altLang="zh-CN" dirty="0"/>
              <a:t>0.0000001%</a:t>
            </a:r>
            <a:r>
              <a:rPr kumimoji="1" lang="zh-CN" altLang="en-US" dirty="0"/>
              <a:t>的概率是处理器错了</a:t>
            </a:r>
            <a:r>
              <a:rPr kumimoji="1" lang="en-US" altLang="zh-CN" dirty="0"/>
              <a:t>(</a:t>
            </a:r>
            <a:r>
              <a:rPr kumimoji="1" lang="zh-CN" altLang="en-US" dirty="0"/>
              <a:t>你也可以知道</a:t>
            </a:r>
            <a:r>
              <a:rPr kumimoji="1" lang="en-US" altLang="zh-CN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(2)</a:t>
            </a:r>
            <a:r>
              <a:rPr kumimoji="1" lang="zh-CN" altLang="en-US" dirty="0"/>
              <a:t> 未经测试的代码永远是错的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(</a:t>
            </a:r>
            <a:r>
              <a:rPr kumimoji="1" lang="zh-CN" altLang="en-US" dirty="0"/>
              <a:t>大</a:t>
            </a:r>
            <a:r>
              <a:rPr kumimoji="1" lang="en-US" altLang="zh-CN" dirty="0"/>
              <a:t>)</a:t>
            </a:r>
            <a:r>
              <a:rPr kumimoji="1" lang="zh-CN" altLang="en-US" dirty="0"/>
              <a:t>程序难调试</a:t>
            </a:r>
            <a:r>
              <a:rPr kumimoji="1" lang="en-US" altLang="zh-CN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Bug</a:t>
            </a:r>
            <a:r>
              <a:rPr kumimoji="1" lang="zh-CN" altLang="en-US" dirty="0"/>
              <a:t>的触发经过了漫长的过程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F4827-7996-D2B2-9BEC-5F28937659D7}"/>
              </a:ext>
            </a:extLst>
          </p:cNvPr>
          <p:cNvSpPr txBox="1"/>
          <p:nvPr/>
        </p:nvSpPr>
        <p:spPr>
          <a:xfrm>
            <a:off x="1063721" y="4912520"/>
            <a:ext cx="695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rgbClr val="141414"/>
                </a:solidFill>
                <a:effectLst/>
                <a:latin typeface="Helvetica" pitchFamily="2" charset="0"/>
              </a:rPr>
              <a:t>需求 → 设计 → 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Helvetica" pitchFamily="2" charset="0"/>
              </a:rPr>
              <a:t>代码 </a:t>
            </a:r>
            <a:r>
              <a:rPr lang="en-US" altLang="zh-CN" b="1" i="0" dirty="0">
                <a:solidFill>
                  <a:srgbClr val="FF0000"/>
                </a:solidFill>
                <a:effectLst/>
                <a:latin typeface="Helvetica" pitchFamily="2" charset="0"/>
              </a:rPr>
              <a:t>(</a:t>
            </a:r>
            <a:r>
              <a:rPr lang="en-US" b="1" i="0" dirty="0">
                <a:solidFill>
                  <a:srgbClr val="FF0000"/>
                </a:solidFill>
                <a:effectLst/>
                <a:latin typeface="Helvetica" pitchFamily="2" charset="0"/>
              </a:rPr>
              <a:t>Fault/bug) </a:t>
            </a:r>
            <a:r>
              <a:rPr lang="en-US" b="1" i="0" dirty="0">
                <a:solidFill>
                  <a:srgbClr val="141414"/>
                </a:solidFill>
                <a:effectLst/>
                <a:latin typeface="Helvetica" pitchFamily="2" charset="0"/>
              </a:rPr>
              <a:t>→ </a:t>
            </a:r>
            <a:r>
              <a:rPr lang="zh-CN" altLang="en-US" b="1" i="0" dirty="0">
                <a:solidFill>
                  <a:srgbClr val="141414"/>
                </a:solidFill>
                <a:effectLst/>
                <a:latin typeface="Helvetica" pitchFamily="2" charset="0"/>
              </a:rPr>
              <a:t>执行 </a:t>
            </a:r>
            <a:r>
              <a:rPr lang="en-US" altLang="zh-CN" b="1" i="0" dirty="0">
                <a:solidFill>
                  <a:srgbClr val="141414"/>
                </a:solidFill>
                <a:effectLst/>
                <a:latin typeface="Helvetica" pitchFamily="2" charset="0"/>
              </a:rPr>
              <a:t>(</a:t>
            </a:r>
            <a:r>
              <a:rPr lang="en-US" b="1" i="0" dirty="0">
                <a:solidFill>
                  <a:srgbClr val="141414"/>
                </a:solidFill>
                <a:effectLst/>
                <a:latin typeface="Helvetica" pitchFamily="2" charset="0"/>
              </a:rPr>
              <a:t>Error) → 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Helvetica" pitchFamily="2" charset="0"/>
              </a:rPr>
              <a:t>失败 </a:t>
            </a:r>
            <a:r>
              <a:rPr lang="en-US" altLang="zh-CN" b="1" i="0" dirty="0">
                <a:solidFill>
                  <a:srgbClr val="FF0000"/>
                </a:solidFill>
                <a:effectLst/>
                <a:latin typeface="Helvetica" pitchFamily="2" charset="0"/>
              </a:rPr>
              <a:t>(</a:t>
            </a:r>
            <a:r>
              <a:rPr lang="en-US" b="1" i="0" dirty="0">
                <a:solidFill>
                  <a:srgbClr val="FF0000"/>
                </a:solidFill>
                <a:effectLst/>
                <a:latin typeface="Helvetica" pitchFamily="2" charset="0"/>
              </a:rPr>
              <a:t>Failure)</a:t>
            </a:r>
          </a:p>
        </p:txBody>
      </p:sp>
    </p:spTree>
    <p:extLst>
      <p:ext uri="{BB962C8B-B14F-4D97-AF65-F5344CB8AC3E}">
        <p14:creationId xmlns:p14="http://schemas.microsoft.com/office/powerpoint/2010/main" val="297006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11D34-CDB3-E51B-8149-3F92F371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</a:t>
            </a:fld>
            <a:endParaRPr lang="en-C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454A70-F293-BFB0-AD7F-16514DAA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竞赛的语言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classes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17FDB-3DD6-04BD-0D44-751DE41A97CE}"/>
              </a:ext>
            </a:extLst>
          </p:cNvPr>
          <p:cNvSpPr txBox="1"/>
          <p:nvPr/>
        </p:nvSpPr>
        <p:spPr>
          <a:xfrm>
            <a:off x="628650" y="1136957"/>
            <a:ext cx="46166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让我们的进度处在同一页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变量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带有类型的小盒子</a:t>
            </a:r>
            <a:endParaRPr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数组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给一组带有类型的小盒子</a:t>
            </a:r>
            <a:endParaRPr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额外的警告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小心整数溢出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控制流语句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if,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只是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的一个 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方言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函数调用</a:t>
            </a:r>
            <a:endParaRPr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参数传递是复制</a:t>
            </a:r>
            <a:endParaRPr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调用中的调用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使用栈传递参数</a:t>
            </a:r>
            <a:endParaRPr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创建新类型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最后的方法</a:t>
            </a:r>
            <a:r>
              <a:rPr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使用 </a:t>
            </a:r>
            <a:r>
              <a:rPr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pythontutor.com</a:t>
            </a:r>
            <a:endParaRPr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A051E-B327-D69B-76C2-0E267427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023" y="1228397"/>
            <a:ext cx="3458094" cy="218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nip Diagonal Corner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3B06ACDC-5C91-8FF9-7125-CAC949C5324B}"/>
              </a:ext>
            </a:extLst>
          </p:cNvPr>
          <p:cNvSpPr/>
          <p:nvPr/>
        </p:nvSpPr>
        <p:spPr>
          <a:xfrm>
            <a:off x="5993476" y="3918893"/>
            <a:ext cx="2521874" cy="40732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练习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1: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图形绘制 </a:t>
            </a:r>
          </a:p>
        </p:txBody>
      </p:sp>
      <p:sp>
        <p:nvSpPr>
          <p:cNvPr id="8" name="Snip Diagonal Corner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90724610-4D4D-879C-5927-C8B3E0777D44}"/>
              </a:ext>
            </a:extLst>
          </p:cNvPr>
          <p:cNvSpPr/>
          <p:nvPr/>
        </p:nvSpPr>
        <p:spPr>
          <a:xfrm>
            <a:off x="5985009" y="4426893"/>
            <a:ext cx="2530341" cy="40732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练习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2:for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转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while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Snip Diagonal Corner 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16EC541-782F-0C36-7577-E5A82B540643}"/>
              </a:ext>
            </a:extLst>
          </p:cNvPr>
          <p:cNvSpPr/>
          <p:nvPr/>
        </p:nvSpPr>
        <p:spPr>
          <a:xfrm>
            <a:off x="5985009" y="4934261"/>
            <a:ext cx="2530341" cy="40732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练习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3: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复印机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/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共享文档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?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50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410E66-81CB-B749-DB12-1C192B6A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590850-5963-4C0D-3F8B-9727E91C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“</a:t>
            </a:r>
            <a:r>
              <a:rPr kumimoji="1" lang="zh-CN" altLang="en-CN" dirty="0"/>
              <a:t>调着调着</a:t>
            </a:r>
            <a:r>
              <a:rPr kumimoji="1" lang="zh-CN" altLang="en-US" dirty="0"/>
              <a:t>一下午就过去了</a:t>
            </a:r>
            <a:r>
              <a:rPr kumimoji="1" lang="en-US" altLang="zh-CN" dirty="0"/>
              <a:t>”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0B882-A53D-87D8-D280-2BC7CF34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63" y="1844154"/>
            <a:ext cx="5154023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FD1D2-DA55-A8EA-0D4B-68CD1009C4F3}"/>
              </a:ext>
            </a:extLst>
          </p:cNvPr>
          <p:cNvSpPr txBox="1"/>
          <p:nvPr/>
        </p:nvSpPr>
        <p:spPr>
          <a:xfrm>
            <a:off x="739263" y="1257673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zgw</a:t>
            </a:r>
            <a:r>
              <a:rPr kumimoji="1" lang="zh-CN" altLang="en-US" dirty="0"/>
              <a:t>和他的同学实际生活中的例子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D5491-BED2-3914-5FF5-7168E4F41537}"/>
              </a:ext>
            </a:extLst>
          </p:cNvPr>
          <p:cNvSpPr/>
          <p:nvPr/>
        </p:nvSpPr>
        <p:spPr>
          <a:xfrm>
            <a:off x="3185651" y="3930445"/>
            <a:ext cx="3104535" cy="3318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分配一段内存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空间没开足够大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F3BC24-A375-AC56-72A3-13AF37E220BB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3694471" y="3586887"/>
            <a:ext cx="1043448" cy="343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7BB8E54-C6AB-7BA2-ABFB-8B113162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48" y="4329275"/>
            <a:ext cx="4849352" cy="190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E52670-70A8-81F6-6453-84F3DE01A76A}"/>
              </a:ext>
            </a:extLst>
          </p:cNvPr>
          <p:cNvSpPr/>
          <p:nvPr/>
        </p:nvSpPr>
        <p:spPr>
          <a:xfrm>
            <a:off x="980767" y="5268488"/>
            <a:ext cx="3104535" cy="3318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直接写了个恒等的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if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条件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…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7825A8-D97B-FC2C-BA14-E9C49927BED0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533035" y="4852219"/>
            <a:ext cx="3757151" cy="416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1EB6588-57FC-AC05-3FED-FDAD33A3E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903" y="807588"/>
            <a:ext cx="2302979" cy="162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6BBE8E-F5CA-EE7D-EFEF-DF8C69E5E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1"/>
          <a:stretch/>
        </p:blipFill>
        <p:spPr>
          <a:xfrm>
            <a:off x="6841021" y="3521206"/>
            <a:ext cx="2302979" cy="80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5F19D5-AB74-F6B3-0522-649B76AB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785" y="2357811"/>
            <a:ext cx="2314097" cy="116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B2DD56-FBA3-5B3B-9A8F-26170F684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7" y="3885656"/>
            <a:ext cx="3000431" cy="11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E68D7B-89D1-038C-0A43-24E8E34A2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220" y="1228591"/>
            <a:ext cx="1276250" cy="25962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A9F9C3-6A5A-FD70-F991-64FD9AB103CB}"/>
              </a:ext>
            </a:extLst>
          </p:cNvPr>
          <p:cNvSpPr/>
          <p:nvPr/>
        </p:nvSpPr>
        <p:spPr>
          <a:xfrm>
            <a:off x="6412375" y="1956122"/>
            <a:ext cx="173620" cy="127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DCD4EA-5B37-82AD-9055-FBBEA9A0582A}"/>
              </a:ext>
            </a:extLst>
          </p:cNvPr>
          <p:cNvSpPr/>
          <p:nvPr/>
        </p:nvSpPr>
        <p:spPr>
          <a:xfrm>
            <a:off x="6059535" y="2029289"/>
            <a:ext cx="352840" cy="121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38556F-FD02-1767-D489-9706DD6C7D24}"/>
              </a:ext>
            </a:extLst>
          </p:cNvPr>
          <p:cNvSpPr/>
          <p:nvPr/>
        </p:nvSpPr>
        <p:spPr>
          <a:xfrm>
            <a:off x="6029944" y="1782854"/>
            <a:ext cx="352840" cy="121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70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8CD88-9C4D-9F9E-5266-B57EFFE0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AA5AF9-FC6B-5931-4295-250B0747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调试理论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006C4-8F71-2BA5-B554-5643B6A3C454}"/>
              </a:ext>
            </a:extLst>
          </p:cNvPr>
          <p:cNvSpPr/>
          <p:nvPr/>
        </p:nvSpPr>
        <p:spPr>
          <a:xfrm>
            <a:off x="977080" y="1172498"/>
            <a:ext cx="7189839" cy="10397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zh-CN" altLang="en-US" sz="2000" b="0" i="0" dirty="0">
                <a:solidFill>
                  <a:srgbClr val="656D76"/>
                </a:solidFill>
                <a:effectLst/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如果我们能判定任意程序状态的正确性，那么给定一个 </a:t>
            </a:r>
            <a:r>
              <a:rPr lang="en-US" sz="2000" b="0" i="0" dirty="0">
                <a:solidFill>
                  <a:srgbClr val="656D76"/>
                </a:solidFill>
                <a:effectLst/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failure，</a:t>
            </a:r>
            <a:r>
              <a:rPr lang="zh-CN" altLang="en-US" sz="2000" b="0" i="0" dirty="0">
                <a:solidFill>
                  <a:srgbClr val="656D76"/>
                </a:solidFill>
                <a:effectLst/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我们可以通过二分查找定位到</a:t>
            </a:r>
            <a:r>
              <a:rPr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第一个</a:t>
            </a:r>
            <a:r>
              <a:rPr lang="zh-CN" altLang="en-US" sz="2000" b="0" i="0" dirty="0">
                <a:solidFill>
                  <a:srgbClr val="656D76"/>
                </a:solidFill>
                <a:effectLst/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 </a:t>
            </a:r>
            <a:r>
              <a:rPr lang="en-US" sz="2000" b="0" i="0" dirty="0">
                <a:solidFill>
                  <a:srgbClr val="656D76"/>
                </a:solidFill>
                <a:effectLst/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error </a:t>
            </a:r>
            <a:r>
              <a:rPr lang="zh-CN" altLang="en-US" sz="2000" b="0" i="0" dirty="0">
                <a:solidFill>
                  <a:srgbClr val="656D76"/>
                </a:solidFill>
                <a:effectLst/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的状态，此时的代码就是 </a:t>
            </a:r>
            <a:r>
              <a:rPr lang="en-US" sz="2000" b="0" i="0" dirty="0">
                <a:solidFill>
                  <a:srgbClr val="656D76"/>
                </a:solidFill>
                <a:effectLst/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fault (bug)。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459B38-2619-3690-1578-21875D352839}"/>
              </a:ext>
            </a:extLst>
          </p:cNvPr>
          <p:cNvSpPr/>
          <p:nvPr/>
        </p:nvSpPr>
        <p:spPr>
          <a:xfrm>
            <a:off x="2411361" y="3731342"/>
            <a:ext cx="206477" cy="20647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6FE59B-8E51-29E0-BD1E-00C5CA66B421}"/>
              </a:ext>
            </a:extLst>
          </p:cNvPr>
          <p:cNvSpPr/>
          <p:nvPr/>
        </p:nvSpPr>
        <p:spPr>
          <a:xfrm>
            <a:off x="3082412" y="3731342"/>
            <a:ext cx="206477" cy="20647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D34516-E29B-7C3E-8919-5E71D3A4AC5B}"/>
              </a:ext>
            </a:extLst>
          </p:cNvPr>
          <p:cNvSpPr/>
          <p:nvPr/>
        </p:nvSpPr>
        <p:spPr>
          <a:xfrm>
            <a:off x="3768212" y="3731342"/>
            <a:ext cx="206477" cy="20647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F98C63-B6B5-8023-73D1-904D4BD0FC4D}"/>
              </a:ext>
            </a:extLst>
          </p:cNvPr>
          <p:cNvSpPr/>
          <p:nvPr/>
        </p:nvSpPr>
        <p:spPr>
          <a:xfrm>
            <a:off x="4343399" y="3731342"/>
            <a:ext cx="206477" cy="20647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A9C1BC-A026-322A-E44D-2B04837CFF72}"/>
              </a:ext>
            </a:extLst>
          </p:cNvPr>
          <p:cNvSpPr/>
          <p:nvPr/>
        </p:nvSpPr>
        <p:spPr>
          <a:xfrm>
            <a:off x="4970206" y="3731342"/>
            <a:ext cx="206477" cy="20647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7E7CED-A194-D733-26C5-0255151B3552}"/>
              </a:ext>
            </a:extLst>
          </p:cNvPr>
          <p:cNvSpPr/>
          <p:nvPr/>
        </p:nvSpPr>
        <p:spPr>
          <a:xfrm>
            <a:off x="5729747" y="3731342"/>
            <a:ext cx="206477" cy="20647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E60ECE-45D3-6FA7-0908-309D0B28D107}"/>
              </a:ext>
            </a:extLst>
          </p:cNvPr>
          <p:cNvSpPr/>
          <p:nvPr/>
        </p:nvSpPr>
        <p:spPr>
          <a:xfrm>
            <a:off x="6489293" y="3731342"/>
            <a:ext cx="206477" cy="20647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D518A7-BC3F-84FF-6D08-3DDE7DD7BE6E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2617838" y="3834581"/>
            <a:ext cx="464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56C442-601E-224A-4E27-ADF7CD849B41}"/>
              </a:ext>
            </a:extLst>
          </p:cNvPr>
          <p:cNvCxnSpPr/>
          <p:nvPr/>
        </p:nvCxnSpPr>
        <p:spPr>
          <a:xfrm>
            <a:off x="3303638" y="3827206"/>
            <a:ext cx="464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B41073-9179-6507-172E-5A9C5731EC3C}"/>
              </a:ext>
            </a:extLst>
          </p:cNvPr>
          <p:cNvCxnSpPr/>
          <p:nvPr/>
        </p:nvCxnSpPr>
        <p:spPr>
          <a:xfrm>
            <a:off x="3974689" y="3834581"/>
            <a:ext cx="464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0257D9-0854-1075-C0B4-25E8CE2DF011}"/>
              </a:ext>
            </a:extLst>
          </p:cNvPr>
          <p:cNvCxnSpPr/>
          <p:nvPr/>
        </p:nvCxnSpPr>
        <p:spPr>
          <a:xfrm>
            <a:off x="4549876" y="3834581"/>
            <a:ext cx="464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514E08-DA80-D297-37C4-97F1BA63AD13}"/>
              </a:ext>
            </a:extLst>
          </p:cNvPr>
          <p:cNvCxnSpPr/>
          <p:nvPr/>
        </p:nvCxnSpPr>
        <p:spPr>
          <a:xfrm>
            <a:off x="5176683" y="3834581"/>
            <a:ext cx="464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7D9DFC-D31F-92F3-8FF9-54CAECBDF7E2}"/>
              </a:ext>
            </a:extLst>
          </p:cNvPr>
          <p:cNvCxnSpPr/>
          <p:nvPr/>
        </p:nvCxnSpPr>
        <p:spPr>
          <a:xfrm>
            <a:off x="5936224" y="3834581"/>
            <a:ext cx="464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5DBE59-6128-C91B-D9F0-9A274310B7CA}"/>
              </a:ext>
            </a:extLst>
          </p:cNvPr>
          <p:cNvSpPr txBox="1"/>
          <p:nvPr/>
        </p:nvSpPr>
        <p:spPr>
          <a:xfrm>
            <a:off x="2770382" y="2397967"/>
            <a:ext cx="3558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for(int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=1;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&lt;=3;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	for(int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j=1;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j&lt;=3;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		a[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][j]=1;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15EF9-55BB-D184-C890-486EF856723A}"/>
              </a:ext>
            </a:extLst>
          </p:cNvPr>
          <p:cNvSpPr txBox="1"/>
          <p:nvPr/>
        </p:nvSpPr>
        <p:spPr>
          <a:xfrm>
            <a:off x="1342103" y="41163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预期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AE0A4-0C11-2EA0-59ED-ECE70474E4AC}"/>
              </a:ext>
            </a:extLst>
          </p:cNvPr>
          <p:cNvSpPr txBox="1"/>
          <p:nvPr/>
        </p:nvSpPr>
        <p:spPr>
          <a:xfrm>
            <a:off x="1334728" y="45742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实际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194709-CA37-59BD-24E4-7090EAA6F0B3}"/>
              </a:ext>
            </a:extLst>
          </p:cNvPr>
          <p:cNvSpPr txBox="1"/>
          <p:nvPr/>
        </p:nvSpPr>
        <p:spPr>
          <a:xfrm>
            <a:off x="2160532" y="40817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(1,1)</a:t>
            </a:r>
            <a:endParaRPr kumimoji="1" lang="zh-CN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79303-AEB1-ABA9-F7BA-93DFC25282F5}"/>
              </a:ext>
            </a:extLst>
          </p:cNvPr>
          <p:cNvSpPr txBox="1"/>
          <p:nvPr/>
        </p:nvSpPr>
        <p:spPr>
          <a:xfrm>
            <a:off x="2876770" y="40817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(1,2)</a:t>
            </a:r>
            <a:endParaRPr kumimoji="1" lang="zh-CN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730500-527D-326F-4C87-99DBE1C838C8}"/>
              </a:ext>
            </a:extLst>
          </p:cNvPr>
          <p:cNvSpPr txBox="1"/>
          <p:nvPr/>
        </p:nvSpPr>
        <p:spPr>
          <a:xfrm>
            <a:off x="3547821" y="40817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(1,3)</a:t>
            </a:r>
            <a:endParaRPr kumimoji="1" lang="zh-CN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595FFB-2CA8-8B16-825D-8332B00A6DCB}"/>
              </a:ext>
            </a:extLst>
          </p:cNvPr>
          <p:cNvSpPr txBox="1"/>
          <p:nvPr/>
        </p:nvSpPr>
        <p:spPr>
          <a:xfrm>
            <a:off x="4220298" y="40817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(2,1)</a:t>
            </a:r>
            <a:endParaRPr kumimoji="1" lang="zh-CN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5CFCEF-A1C2-E9DD-6978-C1486DD01C7C}"/>
              </a:ext>
            </a:extLst>
          </p:cNvPr>
          <p:cNvSpPr txBox="1"/>
          <p:nvPr/>
        </p:nvSpPr>
        <p:spPr>
          <a:xfrm>
            <a:off x="4847105" y="40817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(2,2)</a:t>
            </a:r>
            <a:endParaRPr kumimoji="1" lang="zh-CN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67A4E5-A8F5-0425-97B3-5AA526EDC7C5}"/>
              </a:ext>
            </a:extLst>
          </p:cNvPr>
          <p:cNvSpPr txBox="1"/>
          <p:nvPr/>
        </p:nvSpPr>
        <p:spPr>
          <a:xfrm>
            <a:off x="5509356" y="40817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(2,3)</a:t>
            </a:r>
            <a:endParaRPr kumimoji="1" lang="zh-CN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E89CBF-4565-9510-7175-8F8E572BB7A4}"/>
              </a:ext>
            </a:extLst>
          </p:cNvPr>
          <p:cNvSpPr txBox="1"/>
          <p:nvPr/>
        </p:nvSpPr>
        <p:spPr>
          <a:xfrm>
            <a:off x="6262953" y="408177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(3,1)</a:t>
            </a:r>
            <a:endParaRPr kumimoji="1" lang="zh-CN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519755-90C0-5C04-69E2-2F436CA148E0}"/>
              </a:ext>
            </a:extLst>
          </p:cNvPr>
          <p:cNvSpPr txBox="1"/>
          <p:nvPr/>
        </p:nvSpPr>
        <p:spPr>
          <a:xfrm>
            <a:off x="7322574" y="40817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2E536-5853-EB7F-7F1A-16C64C0993D5}"/>
              </a:ext>
            </a:extLst>
          </p:cNvPr>
          <p:cNvSpPr txBox="1"/>
          <p:nvPr/>
        </p:nvSpPr>
        <p:spPr>
          <a:xfrm>
            <a:off x="2160532" y="45640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(1,1)</a:t>
            </a:r>
            <a:endParaRPr kumimoji="1" lang="zh-CN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B542E8-C6E4-5AF3-8358-815D3EC1690B}"/>
              </a:ext>
            </a:extLst>
          </p:cNvPr>
          <p:cNvSpPr txBox="1"/>
          <p:nvPr/>
        </p:nvSpPr>
        <p:spPr>
          <a:xfrm>
            <a:off x="2876770" y="45640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(1,2)</a:t>
            </a:r>
            <a:endParaRPr kumimoji="1" lang="zh-CN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581F75-25CB-C903-81FD-07B0EEF3BC27}"/>
              </a:ext>
            </a:extLst>
          </p:cNvPr>
          <p:cNvSpPr txBox="1"/>
          <p:nvPr/>
        </p:nvSpPr>
        <p:spPr>
          <a:xfrm>
            <a:off x="3547821" y="45640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(1,3)</a:t>
            </a:r>
            <a:endParaRPr kumimoji="1" lang="zh-CN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F84A5E-8600-F5D2-4DC2-8319BC121F93}"/>
              </a:ext>
            </a:extLst>
          </p:cNvPr>
          <p:cNvSpPr txBox="1"/>
          <p:nvPr/>
        </p:nvSpPr>
        <p:spPr>
          <a:xfrm>
            <a:off x="4220298" y="45640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rgbClr val="FF0000"/>
                </a:solidFill>
              </a:rPr>
              <a:t>(1,4)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059E3C-50C0-FFF8-C5A6-43C3DAA0CE24}"/>
              </a:ext>
            </a:extLst>
          </p:cNvPr>
          <p:cNvSpPr txBox="1"/>
          <p:nvPr/>
        </p:nvSpPr>
        <p:spPr>
          <a:xfrm>
            <a:off x="4847105" y="45640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rgbClr val="FF0000"/>
                </a:solidFill>
              </a:rPr>
              <a:t>(1,5)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9FFFA7-CC64-EFB5-D07C-E0B4ABD06072}"/>
              </a:ext>
            </a:extLst>
          </p:cNvPr>
          <p:cNvSpPr txBox="1"/>
          <p:nvPr/>
        </p:nvSpPr>
        <p:spPr>
          <a:xfrm>
            <a:off x="5509356" y="45640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rgbClr val="FF0000"/>
                </a:solidFill>
              </a:rPr>
              <a:t>(1,6)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BF0B60-3E9E-BFB5-03A5-6CF6AE9B9B5A}"/>
              </a:ext>
            </a:extLst>
          </p:cNvPr>
          <p:cNvSpPr txBox="1"/>
          <p:nvPr/>
        </p:nvSpPr>
        <p:spPr>
          <a:xfrm>
            <a:off x="6262953" y="45640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rgbClr val="FF0000"/>
                </a:solidFill>
              </a:rPr>
              <a:t>(1,7)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644B50-78A9-C603-3E44-D20AF992D51B}"/>
              </a:ext>
            </a:extLst>
          </p:cNvPr>
          <p:cNvSpPr txBox="1"/>
          <p:nvPr/>
        </p:nvSpPr>
        <p:spPr>
          <a:xfrm>
            <a:off x="958645" y="5265174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判定程序的正确性不是简单的事情</a:t>
            </a:r>
          </a:p>
        </p:txBody>
      </p:sp>
    </p:spTree>
    <p:extLst>
      <p:ext uri="{BB962C8B-B14F-4D97-AF65-F5344CB8AC3E}">
        <p14:creationId xmlns:p14="http://schemas.microsoft.com/office/powerpoint/2010/main" val="3539141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35657-25A1-B6B4-F039-78D6E953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215D4-AC0A-A4C1-FDD4-5A1F45D6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方法</a:t>
            </a:r>
            <a:r>
              <a:rPr kumimoji="1" lang="en-US" altLang="zh-CN" dirty="0"/>
              <a:t>1:</a:t>
            </a:r>
            <a:r>
              <a:rPr kumimoji="1" lang="zh-CN" altLang="en-US" dirty="0"/>
              <a:t> 单步调试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B4593-5792-90F5-39DB-A07D0DE29DA9}"/>
              </a:ext>
            </a:extLst>
          </p:cNvPr>
          <p:cNvSpPr txBox="1"/>
          <p:nvPr/>
        </p:nvSpPr>
        <p:spPr>
          <a:xfrm>
            <a:off x="803787" y="1290484"/>
            <a:ext cx="412164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VSCode</a:t>
            </a:r>
            <a:r>
              <a:rPr kumimoji="1" lang="zh-CN" altLang="en-US" dirty="0"/>
              <a:t>用户狂喜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当年的我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Dev-C++</a:t>
            </a:r>
            <a:r>
              <a:rPr kumimoji="1" lang="zh-CN" altLang="en-US" dirty="0"/>
              <a:t>的调试器坏掉了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允许调试</a:t>
            </a:r>
            <a:r>
              <a:rPr kumimoji="1" lang="en-US" altLang="zh-CN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编译选项加上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-g</a:t>
            </a:r>
            <a:r>
              <a:rPr kumimoji="1" lang="zh-CN" altLang="en-US" dirty="0"/>
              <a:t> </a:t>
            </a:r>
            <a:r>
              <a:rPr kumimoji="1" lang="en-US" altLang="zh-CN" dirty="0"/>
              <a:t>-O0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实在不行可以用</a:t>
            </a:r>
            <a:r>
              <a:rPr kumimoji="1" lang="en-US" altLang="zh-CN" dirty="0" err="1"/>
              <a:t>gdb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start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b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break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c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continue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s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w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watchpoint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精细地控制</a:t>
            </a:r>
            <a:r>
              <a:rPr kumimoji="1" lang="en-US" altLang="zh-CN" dirty="0"/>
              <a:t>,</a:t>
            </a:r>
            <a:r>
              <a:rPr kumimoji="1" lang="zh-CN" altLang="en-US" dirty="0"/>
              <a:t> 但是很浪费时间</a:t>
            </a:r>
          </a:p>
        </p:txBody>
      </p:sp>
    </p:spTree>
    <p:extLst>
      <p:ext uri="{BB962C8B-B14F-4D97-AF65-F5344CB8AC3E}">
        <p14:creationId xmlns:p14="http://schemas.microsoft.com/office/powerpoint/2010/main" val="363906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04F73-2C23-DEF3-7444-D78D3246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F68A4-0DDB-A331-338C-A09F0131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方法</a:t>
            </a:r>
            <a:r>
              <a:rPr kumimoji="1" lang="en-US" altLang="zh-CN" dirty="0"/>
              <a:t>2:</a:t>
            </a:r>
            <a:r>
              <a:rPr kumimoji="1" lang="zh-CN" altLang="en-US" dirty="0"/>
              <a:t> 观察执行的一个侧面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B0848-7CB6-3D60-79EB-A3E8CC7B27FD}"/>
              </a:ext>
            </a:extLst>
          </p:cNvPr>
          <p:cNvSpPr txBox="1"/>
          <p:nvPr/>
        </p:nvSpPr>
        <p:spPr>
          <a:xfrm>
            <a:off x="818536" y="1319981"/>
            <a:ext cx="6843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使用</a:t>
            </a:r>
            <a:r>
              <a:rPr kumimoji="1" lang="en-US" altLang="zh-CN" dirty="0" err="1"/>
              <a:t>printf</a:t>
            </a:r>
            <a:endParaRPr kumimoji="1" lang="en-US" altLang="zh-CN" dirty="0"/>
          </a:p>
          <a:p>
            <a:pPr algn="l"/>
            <a:endParaRPr kumimoji="1" lang="en-US" altLang="zh-CN" dirty="0"/>
          </a:p>
          <a:p>
            <a:pPr algn="l"/>
            <a:r>
              <a:rPr kumimoji="1" lang="zh-CN" altLang="en-US" dirty="0"/>
              <a:t>小技巧</a:t>
            </a:r>
            <a:r>
              <a:rPr kumimoji="1" lang="en-US" altLang="zh-CN" dirty="0"/>
              <a:t>:</a:t>
            </a:r>
            <a:r>
              <a:rPr kumimoji="1" lang="zh-CN" altLang="en-US" dirty="0"/>
              <a:t> 宏定义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#define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DEBUG(...)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do{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(“[DEBUG]”);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(__VA_ARGS__);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(“\n”);}while(0)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871D9-72E7-3847-3B43-DA094F103956}"/>
              </a:ext>
            </a:extLst>
          </p:cNvPr>
          <p:cNvSpPr txBox="1"/>
          <p:nvPr/>
        </p:nvSpPr>
        <p:spPr>
          <a:xfrm>
            <a:off x="1209368" y="2868562"/>
            <a:ext cx="4870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宏定义是文本级别的替换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为什么用</a:t>
            </a:r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while(0)</a:t>
            </a:r>
            <a:r>
              <a:rPr kumimoji="1" lang="zh-CN" altLang="en-US" dirty="0"/>
              <a:t>包裹起来</a:t>
            </a:r>
            <a:r>
              <a:rPr kumimoji="1" lang="en-US" altLang="zh-CN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直接输入语句会有悬挂的</a:t>
            </a:r>
            <a:r>
              <a:rPr kumimoji="1" lang="en-US" altLang="zh-CN" dirty="0"/>
              <a:t>if</a:t>
            </a:r>
            <a:r>
              <a:rPr kumimoji="1" lang="zh-CN" altLang="en-US" dirty="0"/>
              <a:t>语句的问题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BC063-1662-AD22-47E3-ACDCA90B4736}"/>
              </a:ext>
            </a:extLst>
          </p:cNvPr>
          <p:cNvSpPr txBox="1"/>
          <p:nvPr/>
        </p:nvSpPr>
        <p:spPr>
          <a:xfrm>
            <a:off x="258097" y="3863145"/>
            <a:ext cx="7241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#define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DEBUG(...)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(“[DEBUG]”);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(__VA_ARGS__);</a:t>
            </a:r>
            <a:r>
              <a:rPr kumimoji="1"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(“\n”);</a:t>
            </a:r>
          </a:p>
          <a:p>
            <a:endParaRPr kumimoji="1" lang="en-US" altLang="zh-CN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kumimoji="1"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DEBUG</a:t>
            </a:r>
            <a:r>
              <a:rPr kumimoji="1" lang="en-US" altLang="zh-CN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(“If</a:t>
            </a:r>
            <a:r>
              <a:rPr kumimoji="1" lang="zh-CN" alt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kumimoji="1" lang="zh-CN" alt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in!”)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DEBUG</a:t>
            </a:r>
            <a:r>
              <a:rPr kumimoji="1" lang="en-US" altLang="zh-CN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(“Else</a:t>
            </a:r>
            <a:r>
              <a:rPr kumimoji="1" lang="zh-CN" alt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in!”)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kumimoji="1" lang="zh-CN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F1F4497-1EB5-98FA-A3C0-B091DAD02731}"/>
              </a:ext>
            </a:extLst>
          </p:cNvPr>
          <p:cNvSpPr/>
          <p:nvPr/>
        </p:nvSpPr>
        <p:spPr>
          <a:xfrm rot="16200000">
            <a:off x="3987595" y="4295999"/>
            <a:ext cx="287594" cy="63049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D3E8C-B5BE-4712-7B9B-7362DEB29654}"/>
              </a:ext>
            </a:extLst>
          </p:cNvPr>
          <p:cNvSpPr txBox="1"/>
          <p:nvPr/>
        </p:nvSpPr>
        <p:spPr>
          <a:xfrm>
            <a:off x="3746090" y="441262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展开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1845D-F6A6-2BC7-598C-DCF53E6C3643}"/>
              </a:ext>
            </a:extLst>
          </p:cNvPr>
          <p:cNvSpPr txBox="1"/>
          <p:nvPr/>
        </p:nvSpPr>
        <p:spPr>
          <a:xfrm>
            <a:off x="4560493" y="4335683"/>
            <a:ext cx="45793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kumimoji="1"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CN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(“[DEBUG]”);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(“If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in!”);</a:t>
            </a:r>
            <a:r>
              <a:rPr kumimoji="1"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(“\n”);</a:t>
            </a:r>
          </a:p>
          <a:p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CN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(“[DEBUG]”);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(“Else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kumimoji="1" lang="zh-CN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in!”);</a:t>
            </a:r>
            <a:r>
              <a:rPr kumimoji="1" lang="en-US" altLang="zh-CN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kumimoji="1" lang="en-US" altLang="zh-CN" sz="1400" dirty="0">
                <a:latin typeface="Consolas" panose="020B0609020204030204" pitchFamily="49" charset="0"/>
                <a:cs typeface="Consolas" panose="020B0609020204030204" pitchFamily="49" charset="0"/>
              </a:rPr>
              <a:t>(“\n”);</a:t>
            </a:r>
            <a:endParaRPr kumimoji="1" lang="zh-CN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8A256A-5196-AAC6-18D2-7845E72BE583}"/>
              </a:ext>
            </a:extLst>
          </p:cNvPr>
          <p:cNvSpPr txBox="1"/>
          <p:nvPr/>
        </p:nvSpPr>
        <p:spPr>
          <a:xfrm>
            <a:off x="4572000" y="535335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无法通过编译</a:t>
            </a:r>
          </a:p>
        </p:txBody>
      </p:sp>
    </p:spTree>
    <p:extLst>
      <p:ext uri="{BB962C8B-B14F-4D97-AF65-F5344CB8AC3E}">
        <p14:creationId xmlns:p14="http://schemas.microsoft.com/office/powerpoint/2010/main" val="2211372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C6FB9-DEC6-2C98-9D1F-7D2D5C3A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0C6DB2-FEA6-41F3-7778-2BEEF975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遇到任何问题的检查单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EB9517-06B4-92F9-11D8-EE20CAE1BEE9}"/>
              </a:ext>
            </a:extLst>
          </p:cNvPr>
          <p:cNvSpPr/>
          <p:nvPr/>
        </p:nvSpPr>
        <p:spPr>
          <a:xfrm>
            <a:off x="530939" y="1346021"/>
            <a:ext cx="4409768" cy="24408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A50AF-C7E0-F7EC-BD15-C81E68D98859}"/>
              </a:ext>
            </a:extLst>
          </p:cNvPr>
          <p:cNvSpPr txBox="1"/>
          <p:nvPr/>
        </p:nvSpPr>
        <p:spPr>
          <a:xfrm>
            <a:off x="578873" y="1880215"/>
            <a:ext cx="43139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>
              <a:buFont typeface="+mj-lt"/>
              <a:buAutoNum type="arabicPeriod"/>
            </a:pPr>
            <a:r>
              <a:rPr lang="zh-CN" altLang="en-US" b="0" i="0" dirty="0">
                <a:solidFill>
                  <a:srgbClr val="0F172A"/>
                </a:solidFill>
                <a:effectLst/>
                <a:latin typeface="Kalam"/>
              </a:rPr>
              <a:t>是怎样的程序 </a:t>
            </a:r>
            <a:r>
              <a:rPr lang="en-US" altLang="zh-CN" b="0" i="0" dirty="0">
                <a:solidFill>
                  <a:srgbClr val="0F172A"/>
                </a:solidFill>
                <a:effectLst/>
                <a:latin typeface="Kalam"/>
              </a:rPr>
              <a:t>(</a:t>
            </a:r>
            <a:r>
              <a:rPr lang="zh-CN" altLang="en-US" b="0" i="0" dirty="0">
                <a:solidFill>
                  <a:srgbClr val="0F172A"/>
                </a:solidFill>
                <a:effectLst/>
                <a:latin typeface="Kalam"/>
              </a:rPr>
              <a:t>状态机</a:t>
            </a:r>
            <a:r>
              <a:rPr lang="en-US" altLang="zh-CN" b="0" i="0" dirty="0">
                <a:solidFill>
                  <a:srgbClr val="0F172A"/>
                </a:solidFill>
                <a:effectLst/>
                <a:latin typeface="Kalam"/>
              </a:rPr>
              <a:t>) </a:t>
            </a:r>
            <a:r>
              <a:rPr lang="zh-CN" altLang="en-US" b="0" i="0" dirty="0">
                <a:solidFill>
                  <a:srgbClr val="0F172A"/>
                </a:solidFill>
                <a:effectLst/>
                <a:latin typeface="Kalam"/>
              </a:rPr>
              <a:t>在运行？</a:t>
            </a:r>
          </a:p>
          <a:p>
            <a:pPr algn="just" latinLnBrk="0">
              <a:buFont typeface="+mj-lt"/>
              <a:buAutoNum type="arabicPeriod"/>
            </a:pPr>
            <a:r>
              <a:rPr lang="zh-CN" altLang="en-US" b="0" i="0" dirty="0">
                <a:solidFill>
                  <a:srgbClr val="0F172A"/>
                </a:solidFill>
                <a:effectLst/>
                <a:latin typeface="Kalam"/>
              </a:rPr>
              <a:t>我们遇到了怎样的 </a:t>
            </a:r>
            <a:r>
              <a:rPr lang="en-US" b="0" i="0" dirty="0">
                <a:solidFill>
                  <a:srgbClr val="0F172A"/>
                </a:solidFill>
                <a:effectLst/>
                <a:latin typeface="Kalam"/>
              </a:rPr>
              <a:t>failure？</a:t>
            </a:r>
          </a:p>
          <a:p>
            <a:pPr algn="just" latinLnBrk="0">
              <a:buFont typeface="+mj-lt"/>
              <a:buAutoNum type="arabicPeriod"/>
            </a:pPr>
            <a:r>
              <a:rPr lang="zh-CN" altLang="en-US" b="0" i="0" dirty="0">
                <a:solidFill>
                  <a:srgbClr val="0F172A"/>
                </a:solidFill>
                <a:effectLst/>
                <a:latin typeface="Kalam"/>
              </a:rPr>
              <a:t>我们能从状态机的运行中从易到难得到什么信息？</a:t>
            </a:r>
          </a:p>
          <a:p>
            <a:pPr algn="just" latinLnBrk="0">
              <a:buFont typeface="+mj-lt"/>
              <a:buAutoNum type="arabicPeriod"/>
            </a:pPr>
            <a:r>
              <a:rPr lang="zh-CN" altLang="en-US" b="0" i="0" dirty="0">
                <a:solidFill>
                  <a:srgbClr val="0F172A"/>
                </a:solidFill>
                <a:effectLst/>
                <a:latin typeface="Kalam"/>
              </a:rPr>
              <a:t>如何二分检查这些信息和 </a:t>
            </a:r>
            <a:r>
              <a:rPr lang="en-US" b="0" i="0" dirty="0">
                <a:solidFill>
                  <a:srgbClr val="0F172A"/>
                </a:solidFill>
                <a:effectLst/>
                <a:latin typeface="Kalam"/>
              </a:rPr>
              <a:t>error </a:t>
            </a:r>
            <a:r>
              <a:rPr lang="zh-CN" altLang="en-US" b="0" i="0" dirty="0">
                <a:solidFill>
                  <a:srgbClr val="0F172A"/>
                </a:solidFill>
                <a:effectLst/>
                <a:latin typeface="Kalam"/>
              </a:rPr>
              <a:t>之间的关联？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9FE62-122F-B74A-4D7D-ED1C9C01E20E}"/>
              </a:ext>
            </a:extLst>
          </p:cNvPr>
          <p:cNvSpPr txBox="1"/>
          <p:nvPr/>
        </p:nvSpPr>
        <p:spPr>
          <a:xfrm>
            <a:off x="1482116" y="1480105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b="1" dirty="0"/>
              <a:t>着急调试程序检查单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DFE23-3AD7-6992-D7C6-DCE5E993917B}"/>
              </a:ext>
            </a:extLst>
          </p:cNvPr>
          <p:cNvSpPr txBox="1"/>
          <p:nvPr/>
        </p:nvSpPr>
        <p:spPr>
          <a:xfrm>
            <a:off x="530942" y="4034651"/>
            <a:ext cx="6120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防御性编程</a:t>
            </a:r>
            <a:r>
              <a:rPr kumimoji="1" lang="en-US" altLang="zh-CN" dirty="0"/>
              <a:t>:</a:t>
            </a:r>
            <a:r>
              <a:rPr kumimoji="1" lang="zh-CN" altLang="en-US" dirty="0"/>
              <a:t> 程序不对的时候</a:t>
            </a:r>
            <a:r>
              <a:rPr kumimoji="1" lang="en-US" altLang="zh-CN" dirty="0"/>
              <a:t>,</a:t>
            </a:r>
            <a:r>
              <a:rPr kumimoji="1" lang="zh-CN" altLang="en-US" dirty="0"/>
              <a:t> 尽早退出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把不变量写在断言里面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双向循环链表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sz="1600" dirty="0"/>
              <a:t>(</a:t>
            </a:r>
            <a:r>
              <a:rPr kumimoji="1"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assert(node-&gt;</a:t>
            </a:r>
            <a:r>
              <a:rPr kumimoji="1" lang="en-US" altLang="zh-CN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prv</a:t>
            </a:r>
            <a:r>
              <a:rPr kumimoji="1"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kumimoji="1" lang="en-US" altLang="zh-CN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nxt</a:t>
            </a:r>
            <a:r>
              <a:rPr kumimoji="1"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==node);</a:t>
            </a:r>
            <a:r>
              <a:rPr kumimoji="1" lang="en-US" altLang="zh-CN" sz="16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你将用余下的一生</a:t>
            </a:r>
            <a:r>
              <a:rPr kumimoji="1" lang="en-US" altLang="zh-CN" dirty="0"/>
              <a:t>(</a:t>
            </a:r>
            <a:r>
              <a:rPr kumimoji="1" lang="zh-CN" altLang="en-US" dirty="0"/>
              <a:t>如果学习</a:t>
            </a:r>
            <a:r>
              <a:rPr kumimoji="1" lang="en-US" altLang="zh-CN" dirty="0"/>
              <a:t>CS</a:t>
            </a:r>
            <a:r>
              <a:rPr kumimoji="1" lang="zh-CN" altLang="en-US" dirty="0"/>
              <a:t>的话</a:t>
            </a:r>
            <a:r>
              <a:rPr kumimoji="1" lang="en-US" altLang="zh-CN" dirty="0"/>
              <a:t>)</a:t>
            </a:r>
            <a:r>
              <a:rPr kumimoji="1" lang="zh-CN" altLang="en-US" dirty="0"/>
              <a:t>践行这份检查单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761836-D2E4-9D00-A441-537FE0A4F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07" y="1324262"/>
            <a:ext cx="4187320" cy="2347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726F11-2E2B-136C-5E54-1D9D869B2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47" y="3955241"/>
            <a:ext cx="2735053" cy="22435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74AC17-8AB7-F025-E2C5-03CDB7204759}"/>
              </a:ext>
            </a:extLst>
          </p:cNvPr>
          <p:cNvSpPr/>
          <p:nvPr/>
        </p:nvSpPr>
        <p:spPr>
          <a:xfrm>
            <a:off x="6570406" y="4837471"/>
            <a:ext cx="2315497" cy="309716"/>
          </a:xfrm>
          <a:prstGeom prst="rect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02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FD31A-302F-379C-10DD-6721F33F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A2D8D1-270A-89E4-7B8E-8B355E26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计算机语言到底讲了啥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A505A-C8C0-8F83-0A0D-CF4DB724148D}"/>
              </a:ext>
            </a:extLst>
          </p:cNvPr>
          <p:cNvSpPr txBox="1"/>
          <p:nvPr/>
        </p:nvSpPr>
        <p:spPr>
          <a:xfrm>
            <a:off x="1022466" y="1554479"/>
            <a:ext cx="7664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心智的活动，除了尽力产生各种简单的认识之外，主要表现在如下三个方面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AutoNum type="arabicParenR"/>
            </a:pP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将若干</a:t>
            </a:r>
            <a:r>
              <a:rPr kumimoji="1" lang="zh-CN" altLang="en-US" sz="2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简单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认识组合为一个</a:t>
            </a:r>
            <a:r>
              <a:rPr kumimoji="1" lang="zh-CN" altLang="en-US" sz="2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复合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认识，由此产生出各种复杂的认识。</a:t>
            </a:r>
            <a:endParaRPr kumimoji="1" lang="en-US" altLang="zh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  <a:p>
            <a:pPr marL="457200" indent="-457200" algn="l">
              <a:buAutoNum type="arabicParenR"/>
            </a:pP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将两个认识</a:t>
            </a:r>
            <a:r>
              <a:rPr kumimoji="1" lang="zh-CN" altLang="en-US" sz="2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放在一起对照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，不管它们如何简单或者复杂，在这样做时并不将它们合而为一。由此得到有关它们的</a:t>
            </a:r>
            <a:r>
              <a:rPr kumimoji="1" lang="zh-CN" altLang="en-US" sz="2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相互关系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的认识。</a:t>
            </a:r>
            <a:endParaRPr kumimoji="1" lang="en-US" altLang="zh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  <a:p>
            <a:pPr marL="457200" indent="-457200" algn="l">
              <a:buAutoNum type="arabicParenR"/>
            </a:pP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将有关认识与那些在实际中和它们同在的所有其他认识</a:t>
            </a:r>
            <a:r>
              <a:rPr kumimoji="1" lang="zh-CN" altLang="en-US" sz="2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隔离开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，这就是抽象，所有具有普遍性的认识都是这样得到的。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E4E7C-019B-E63B-98CB-91801ED7A447}"/>
              </a:ext>
            </a:extLst>
          </p:cNvPr>
          <p:cNvSpPr txBox="1"/>
          <p:nvPr/>
        </p:nvSpPr>
        <p:spPr>
          <a:xfrm>
            <a:off x="555716" y="1454726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4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“</a:t>
            </a:r>
            <a:endParaRPr kumimoji="1" lang="zh-CN" altLang="en-US" sz="44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45AF7-5B59-482E-CEB9-2258878CC579}"/>
              </a:ext>
            </a:extLst>
          </p:cNvPr>
          <p:cNvSpPr txBox="1"/>
          <p:nvPr/>
        </p:nvSpPr>
        <p:spPr>
          <a:xfrm>
            <a:off x="2007950" y="4631498"/>
            <a:ext cx="6499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----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John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Locke,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The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Essay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concerning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Human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understanding</a:t>
            </a:r>
            <a:endParaRPr kumimoji="1" lang="zh-CN" altLang="en-US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6D44E-24F1-F1E1-0ED6-6BAD3F77B667}"/>
              </a:ext>
            </a:extLst>
          </p:cNvPr>
          <p:cNvSpPr txBox="1"/>
          <p:nvPr/>
        </p:nvSpPr>
        <p:spPr>
          <a:xfrm>
            <a:off x="5918661" y="5031608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有关人类理解的随笔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60756D-622E-1689-A0F7-D5150C157C00}"/>
              </a:ext>
            </a:extLst>
          </p:cNvPr>
          <p:cNvCxnSpPr>
            <a:stCxn id="3" idx="1"/>
          </p:cNvCxnSpPr>
          <p:nvPr/>
        </p:nvCxnSpPr>
        <p:spPr>
          <a:xfrm flipV="1">
            <a:off x="628650" y="681644"/>
            <a:ext cx="2355619" cy="211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3DBFBB-84CA-9E26-F2C8-7C037DE4E949}"/>
              </a:ext>
            </a:extLst>
          </p:cNvPr>
          <p:cNvSpPr txBox="1"/>
          <p:nvPr/>
        </p:nvSpPr>
        <p:spPr>
          <a:xfrm>
            <a:off x="1021629" y="1052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>
                <a:solidFill>
                  <a:srgbClr val="FF0000"/>
                </a:solidFill>
              </a:rPr>
              <a:t>任何学习资料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0EC70-CCA8-0524-6F27-DC48BE7EE554}"/>
              </a:ext>
            </a:extLst>
          </p:cNvPr>
          <p:cNvSpPr/>
          <p:nvPr/>
        </p:nvSpPr>
        <p:spPr>
          <a:xfrm>
            <a:off x="5444067" y="1498060"/>
            <a:ext cx="550333" cy="478504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知识点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B47A1-0D3E-A843-C9D6-CF1B50E12816}"/>
              </a:ext>
            </a:extLst>
          </p:cNvPr>
          <p:cNvSpPr/>
          <p:nvPr/>
        </p:nvSpPr>
        <p:spPr>
          <a:xfrm>
            <a:off x="2810934" y="2124593"/>
            <a:ext cx="550333" cy="478504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知识点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6ED99B-9559-7DA0-8572-5FE096126B6F}"/>
              </a:ext>
            </a:extLst>
          </p:cNvPr>
          <p:cNvSpPr/>
          <p:nvPr/>
        </p:nvSpPr>
        <p:spPr>
          <a:xfrm>
            <a:off x="5168900" y="2116126"/>
            <a:ext cx="550333" cy="478504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知识点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93023-19F6-8B08-A953-81AABE4B3FB5}"/>
              </a:ext>
            </a:extLst>
          </p:cNvPr>
          <p:cNvSpPr/>
          <p:nvPr/>
        </p:nvSpPr>
        <p:spPr>
          <a:xfrm>
            <a:off x="1531292" y="2429393"/>
            <a:ext cx="550333" cy="478504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知识点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5F7297-31AB-347D-0C1D-D4F9119AA6A2}"/>
              </a:ext>
            </a:extLst>
          </p:cNvPr>
          <p:cNvSpPr/>
          <p:nvPr/>
        </p:nvSpPr>
        <p:spPr>
          <a:xfrm>
            <a:off x="2316122" y="2694707"/>
            <a:ext cx="550333" cy="478504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知识点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D4E0A8-B6DF-31A1-ABEC-C2A4BCC07DB6}"/>
              </a:ext>
            </a:extLst>
          </p:cNvPr>
          <p:cNvSpPr/>
          <p:nvPr/>
        </p:nvSpPr>
        <p:spPr>
          <a:xfrm>
            <a:off x="1531291" y="3365433"/>
            <a:ext cx="550333" cy="478504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知识点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31A424-FE08-EA03-9CAF-03D0861B38BA}"/>
              </a:ext>
            </a:extLst>
          </p:cNvPr>
          <p:cNvSpPr/>
          <p:nvPr/>
        </p:nvSpPr>
        <p:spPr>
          <a:xfrm>
            <a:off x="2866455" y="3173211"/>
            <a:ext cx="1824078" cy="255789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把它们合起来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5DC864-4682-66BB-4714-4817F24FD28A}"/>
              </a:ext>
            </a:extLst>
          </p:cNvPr>
          <p:cNvSpPr/>
          <p:nvPr/>
        </p:nvSpPr>
        <p:spPr>
          <a:xfrm>
            <a:off x="2316121" y="3630747"/>
            <a:ext cx="550333" cy="478504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知识点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981132-5080-5154-8A7B-8E11CCB7F658}"/>
              </a:ext>
            </a:extLst>
          </p:cNvPr>
          <p:cNvSpPr/>
          <p:nvPr/>
        </p:nvSpPr>
        <p:spPr>
          <a:xfrm>
            <a:off x="3119967" y="3742104"/>
            <a:ext cx="4492742" cy="255789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和当前知识点不重要的东西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D8C4A9-3034-F0D2-5E7D-FB80FA3A2FDB}"/>
              </a:ext>
            </a:extLst>
          </p:cNvPr>
          <p:cNvSpPr/>
          <p:nvPr/>
        </p:nvSpPr>
        <p:spPr>
          <a:xfrm>
            <a:off x="3086100" y="4079030"/>
            <a:ext cx="4492742" cy="255789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抽象可以做一大堆炫酷的事情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2949F7-D65A-A958-E41D-36C95BE1FCFC}"/>
              </a:ext>
            </a:extLst>
          </p:cNvPr>
          <p:cNvSpPr/>
          <p:nvPr/>
        </p:nvSpPr>
        <p:spPr>
          <a:xfrm>
            <a:off x="7298266" y="5456611"/>
            <a:ext cx="1049169" cy="255789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(</a:t>
            </a:r>
            <a:r>
              <a:rPr kumimoji="1" lang="zh-CN" altLang="en-US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少儿版</a:t>
            </a:r>
            <a:r>
              <a:rPr kumimoji="1" lang="en-US" altLang="zh-CN" sz="14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)</a:t>
            </a:r>
            <a:endParaRPr kumimoji="1" lang="zh-CN" altLang="en-US" sz="1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9C5911-DBA7-1E34-8657-CBE3DAC9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4AB7A9-045B-FF75-626E-B4391109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遇到困难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63BC8-C108-D5FA-D52B-0D68A8C8AD67}"/>
              </a:ext>
            </a:extLst>
          </p:cNvPr>
          <p:cNvSpPr txBox="1"/>
          <p:nvPr/>
        </p:nvSpPr>
        <p:spPr>
          <a:xfrm>
            <a:off x="1121323" y="1446415"/>
            <a:ext cx="6660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200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老师常言教科书上的才是正确答案</a:t>
            </a:r>
            <a:r>
              <a:rPr lang="en-US" altLang="zh-CN" dirty="0"/>
              <a:t>,</a:t>
            </a:r>
            <a:r>
              <a:rPr lang="zh-CN" altLang="en-US" dirty="0"/>
              <a:t>可上面皆是</a:t>
            </a:r>
            <a:r>
              <a:rPr lang="zh-CN" altLang="en-US" u="sng" dirty="0"/>
              <a:t>难懂的话语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A0037-321E-1706-C7C1-86E80C752C9C}"/>
              </a:ext>
            </a:extLst>
          </p:cNvPr>
          <p:cNvSpPr txBox="1"/>
          <p:nvPr/>
        </p:nvSpPr>
        <p:spPr>
          <a:xfrm>
            <a:off x="686589" y="1077084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4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“</a:t>
            </a:r>
            <a:endParaRPr kumimoji="1" lang="zh-CN" altLang="en-US" sz="44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6DF52-C0C9-49A8-7862-DD7305C9F751}"/>
              </a:ext>
            </a:extLst>
          </p:cNvPr>
          <p:cNvSpPr txBox="1"/>
          <p:nvPr/>
        </p:nvSpPr>
        <p:spPr>
          <a:xfrm>
            <a:off x="686589" y="2446785"/>
            <a:ext cx="35317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dirty="0"/>
              <a:t>“</a:t>
            </a:r>
            <a:r>
              <a:rPr lang="zh-CN" altLang="en-US" dirty="0"/>
              <a:t>翻译</a:t>
            </a:r>
            <a:r>
              <a:rPr lang="en-US" altLang="zh-CN" dirty="0"/>
              <a:t>”</a:t>
            </a:r>
            <a:r>
              <a:rPr lang="zh-CN" altLang="en-US" dirty="0"/>
              <a:t> 多了自然习惯话术</a:t>
            </a:r>
            <a:endParaRPr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/>
              <a:t>看一看背后哪里有所疏漏</a:t>
            </a:r>
            <a:r>
              <a:rPr lang="en-US" altLang="zh-CN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dirty="0"/>
              <a:t>寻求老师</a:t>
            </a:r>
            <a:r>
              <a:rPr lang="en-US" altLang="zh-CN" dirty="0"/>
              <a:t>/</a:t>
            </a:r>
            <a:r>
              <a:rPr lang="zh-CN" altLang="en-US" dirty="0"/>
              <a:t>同学帮助</a:t>
            </a:r>
            <a:endParaRPr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dirty="0"/>
              <a:t>学习是螺旋上升的</a:t>
            </a:r>
            <a:endParaRPr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dirty="0"/>
              <a:t>实在感觉不行先放一会儿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180FD-31ED-4444-AFE5-FD2B9A9004B3}"/>
              </a:ext>
            </a:extLst>
          </p:cNvPr>
          <p:cNvSpPr txBox="1"/>
          <p:nvPr/>
        </p:nvSpPr>
        <p:spPr>
          <a:xfrm>
            <a:off x="1175612" y="4305649"/>
            <a:ext cx="6450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kumimoji="1" sz="200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kumimoji="1" sz="200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defRPr>
            </a:lvl2pPr>
          </a:lstStyle>
          <a:p>
            <a:pPr marL="0" indent="0">
              <a:buNone/>
            </a:pPr>
            <a:r>
              <a:rPr lang="zh-CN" altLang="en-US" dirty="0"/>
              <a:t>可以理解</a:t>
            </a:r>
            <a:r>
              <a:rPr lang="en-US" altLang="zh-CN" dirty="0"/>
              <a:t>, “</a:t>
            </a:r>
            <a:r>
              <a:rPr lang="zh-CN" altLang="en-US" dirty="0"/>
              <a:t>放弃</a:t>
            </a:r>
            <a:r>
              <a:rPr lang="en-US" altLang="zh-CN" dirty="0"/>
              <a:t>”</a:t>
            </a:r>
            <a:r>
              <a:rPr lang="zh-CN" altLang="en-US" dirty="0"/>
              <a:t> 是面对困难时的本能行为</a:t>
            </a:r>
            <a:r>
              <a:rPr lang="en-US" altLang="zh-CN" dirty="0"/>
              <a:t>... </a:t>
            </a:r>
            <a:r>
              <a:rPr lang="zh-CN" altLang="en-US" dirty="0"/>
              <a:t>教育的根本目不仅是通过外力 </a:t>
            </a:r>
            <a:r>
              <a:rPr lang="en-US" altLang="zh-CN" dirty="0"/>
              <a:t>“</a:t>
            </a:r>
            <a:r>
              <a:rPr lang="zh-CN" altLang="en-US" dirty="0"/>
              <a:t>逼迫</a:t>
            </a:r>
            <a:r>
              <a:rPr lang="en-US" altLang="zh-CN" dirty="0"/>
              <a:t>”</a:t>
            </a:r>
            <a:r>
              <a:rPr lang="zh-CN" altLang="en-US" dirty="0"/>
              <a:t> 大家成长</a:t>
            </a:r>
            <a:r>
              <a:rPr lang="en-US" altLang="zh-CN" dirty="0"/>
              <a:t>, </a:t>
            </a:r>
            <a:r>
              <a:rPr lang="zh-CN" altLang="en-US" dirty="0"/>
              <a:t>更重要的是教大家如何</a:t>
            </a:r>
            <a:r>
              <a:rPr lang="zh-CN" altLang="en-US" u="sng" dirty="0"/>
              <a:t>在面对困难时使用正确的思路解决</a:t>
            </a:r>
            <a:r>
              <a:rPr lang="en-US" altLang="zh-CN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138C1-6086-CABF-0FAF-0530C68753C2}"/>
              </a:ext>
            </a:extLst>
          </p:cNvPr>
          <p:cNvSpPr txBox="1"/>
          <p:nvPr/>
        </p:nvSpPr>
        <p:spPr>
          <a:xfrm>
            <a:off x="740878" y="4060970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44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“</a:t>
            </a:r>
            <a:endParaRPr kumimoji="1" lang="zh-CN" altLang="en-US" sz="44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0326F-CC16-C9A0-E691-04B13DDEBE3D}"/>
              </a:ext>
            </a:extLst>
          </p:cNvPr>
          <p:cNvSpPr txBox="1"/>
          <p:nvPr/>
        </p:nvSpPr>
        <p:spPr>
          <a:xfrm>
            <a:off x="3867924" y="1900677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----《</a:t>
            </a:r>
            <a:r>
              <a:rPr kumimoji="1" lang="zh-CN" altLang="en-US" dirty="0">
                <a:hlinkClick r:id="rId3"/>
              </a:rPr>
              <a:t>空</a:t>
            </a:r>
            <a:r>
              <a:rPr kumimoji="1" lang="ja-JP" altLang="en-US">
                <a:hlinkClick r:id="rId3"/>
              </a:rPr>
              <a:t>の</a:t>
            </a:r>
            <a:r>
              <a:rPr kumimoji="1" lang="zh-CN" altLang="en-US" dirty="0">
                <a:hlinkClick r:id="rId3"/>
              </a:rPr>
              <a:t>箱</a:t>
            </a:r>
            <a:r>
              <a:rPr kumimoji="1" lang="en-US" altLang="zh-CN" dirty="0"/>
              <a:t>》(TV</a:t>
            </a:r>
            <a:r>
              <a:rPr kumimoji="1" lang="zh-CN" altLang="en-US" dirty="0"/>
              <a:t>动画 </a:t>
            </a:r>
            <a:r>
              <a:rPr kumimoji="1" lang="en-US" altLang="zh-CN" dirty="0">
                <a:hlinkClick r:id="rId4"/>
              </a:rPr>
              <a:t>Girls</a:t>
            </a:r>
            <a:r>
              <a:rPr kumimoji="1" lang="zh-CN" altLang="en-US" dirty="0">
                <a:hlinkClick r:id="rId4"/>
              </a:rPr>
              <a:t> </a:t>
            </a:r>
            <a:r>
              <a:rPr kumimoji="1" lang="en-US" altLang="zh-CN" dirty="0">
                <a:hlinkClick r:id="rId4"/>
              </a:rPr>
              <a:t>Band</a:t>
            </a:r>
            <a:r>
              <a:rPr kumimoji="1" lang="zh-CN" altLang="en-US" dirty="0">
                <a:hlinkClick r:id="rId4"/>
              </a:rPr>
              <a:t> </a:t>
            </a:r>
            <a:r>
              <a:rPr kumimoji="1" lang="en-US" altLang="zh-CN" dirty="0">
                <a:hlinkClick r:id="rId4"/>
              </a:rPr>
              <a:t>Cry</a:t>
            </a:r>
            <a:r>
              <a:rPr kumimoji="1" lang="zh-CN" altLang="en-US" dirty="0"/>
              <a:t> 插曲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76F30-C1D3-12F9-90D7-C3694B5C2B0B}"/>
              </a:ext>
            </a:extLst>
          </p:cNvPr>
          <p:cNvSpPr txBox="1"/>
          <p:nvPr/>
        </p:nvSpPr>
        <p:spPr>
          <a:xfrm>
            <a:off x="4432181" y="5411585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----</a:t>
            </a:r>
            <a:r>
              <a:rPr kumimoji="1" lang="zh-CN" altLang="en-US" dirty="0"/>
              <a:t>蒋炎岩</a:t>
            </a:r>
            <a:r>
              <a:rPr kumimoji="1" lang="en-US" altLang="zh-CN" dirty="0"/>
              <a:t>,</a:t>
            </a:r>
            <a:r>
              <a:rPr kumimoji="1" lang="zh-CN" altLang="en-US" dirty="0"/>
              <a:t>南京大学</a:t>
            </a:r>
            <a:r>
              <a:rPr kumimoji="1" lang="en-US" altLang="zh-CN" dirty="0"/>
              <a:t>《</a:t>
            </a:r>
            <a:r>
              <a:rPr kumimoji="1" lang="zh-CN" altLang="en-US" dirty="0"/>
              <a:t>操作系统</a:t>
            </a:r>
            <a:r>
              <a:rPr kumimoji="1" lang="en-US" altLang="zh-CN" dirty="0"/>
              <a:t>》</a:t>
            </a:r>
            <a:r>
              <a:rPr kumimoji="1" lang="zh-CN" altLang="en-US" dirty="0"/>
              <a:t>主讲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3DA1DE-9C32-1DFB-039C-67987774A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306" y="2519521"/>
            <a:ext cx="1618528" cy="1443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F3C8FE-1723-14DC-B179-CAD1AAF27E5A}"/>
              </a:ext>
            </a:extLst>
          </p:cNvPr>
          <p:cNvSpPr txBox="1"/>
          <p:nvPr/>
        </p:nvSpPr>
        <p:spPr>
          <a:xfrm>
            <a:off x="1175612" y="1226377"/>
            <a:ext cx="6083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200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CN" sz="1600" dirty="0"/>
              <a:t>…</a:t>
            </a:r>
            <a:r>
              <a:rPr lang="zh-CN" altLang="en-US" sz="1600" dirty="0"/>
              <a:t>    教科書通</a:t>
            </a:r>
            <a:r>
              <a:rPr lang="ja-JP" altLang="en-US" sz="1600"/>
              <a:t>りはよく</a:t>
            </a:r>
            <a:r>
              <a:rPr lang="zh-CN" altLang="en-US" sz="1600" dirty="0"/>
              <a:t>言</a:t>
            </a:r>
            <a:r>
              <a:rPr lang="ja-JP" altLang="en-US" sz="1600"/>
              <a:t>ったもので、難しい言葉だらけ。</a:t>
            </a:r>
            <a:r>
              <a:rPr lang="zh-CN" altLang="en-US" sz="1600" dirty="0"/>
              <a:t> </a:t>
            </a:r>
            <a:r>
              <a:rPr lang="en-US" altLang="zh-CN" sz="1600" dirty="0"/>
              <a:t>…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40525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181B7-1F93-800A-C421-5222D69D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F48FF-2BDB-B9F7-1D49-A2DA7A83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Cheers!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83F7F-933D-5DB8-313C-6EF39B0C5C99}"/>
              </a:ext>
            </a:extLst>
          </p:cNvPr>
          <p:cNvSpPr txBox="1"/>
          <p:nvPr/>
        </p:nvSpPr>
        <p:spPr>
          <a:xfrm>
            <a:off x="2145694" y="1241502"/>
            <a:ext cx="4852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dirty="0"/>
              <a:t>信息量最大的部分已经过去了</a:t>
            </a:r>
            <a:endParaRPr kumimoji="1" lang="en-US" altLang="zh-CN" sz="2800" dirty="0"/>
          </a:p>
          <a:p>
            <a:pPr algn="ctr"/>
            <a:r>
              <a:rPr kumimoji="1" lang="zh-CN" altLang="en-US" sz="2800" dirty="0"/>
              <a:t>接下来是一些日常</a:t>
            </a:r>
          </a:p>
        </p:txBody>
      </p:sp>
    </p:spTree>
    <p:extLst>
      <p:ext uri="{BB962C8B-B14F-4D97-AF65-F5344CB8AC3E}">
        <p14:creationId xmlns:p14="http://schemas.microsoft.com/office/powerpoint/2010/main" val="748727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0141D-8FAF-5198-1902-34E171CB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CE705A-E39C-FA5A-4035-F248C771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 高精度加减乘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3E373-4D34-4D77-53FC-BABA2DFC37CF}"/>
              </a:ext>
            </a:extLst>
          </p:cNvPr>
          <p:cNvSpPr txBox="1"/>
          <p:nvPr/>
        </p:nvSpPr>
        <p:spPr>
          <a:xfrm>
            <a:off x="628650" y="1128252"/>
            <a:ext cx="79688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问题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在做乘法的时候</a:t>
            </a:r>
            <a:r>
              <a:rPr kumimoji="1" lang="en-US" altLang="zh-CN" dirty="0"/>
              <a:t>,</a:t>
            </a:r>
            <a:r>
              <a:rPr kumimoji="1" lang="zh-CN" altLang="en-US" dirty="0"/>
              <a:t> 如果乘的数非常大</a:t>
            </a:r>
            <a:r>
              <a:rPr kumimoji="1" lang="en-US" altLang="zh-CN" dirty="0"/>
              <a:t>,</a:t>
            </a:r>
            <a:r>
              <a:rPr kumimoji="1" lang="zh-CN" altLang="en-US" dirty="0"/>
              <a:t> 难道每一位的进位不会溢出吗</a:t>
            </a:r>
            <a:r>
              <a:rPr kumimoji="1" lang="en-US" altLang="zh-CN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考虑</a:t>
            </a:r>
            <a:r>
              <a:rPr kumimoji="1" lang="en-US" altLang="zh-CN" dirty="0"/>
              <a:t>2147483647/8=</a:t>
            </a:r>
            <a:r>
              <a:rPr lang="en-CN" dirty="0">
                <a:solidFill>
                  <a:srgbClr val="000000"/>
                </a:solidFill>
                <a:effectLst/>
                <a:latin typeface="Source Code Pro for Powerline" panose="020B0509030403020204" pitchFamily="49" charset="0"/>
              </a:rPr>
              <a:t>268435455</a:t>
            </a:r>
            <a:r>
              <a:rPr lang="zh-CN" altLang="en-US" dirty="0">
                <a:solidFill>
                  <a:srgbClr val="000000"/>
                </a:solidFill>
                <a:effectLst/>
                <a:latin typeface="Source Code Pro for Powerline" panose="020B0509030403020204" pitchFamily="49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Source Code Pro for Powerline" panose="020B0509030403020204" pitchFamily="49" charset="0"/>
              </a:rPr>
              <a:t>(1e9)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>
              <a:hlinkClick r:id="rId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>
                <a:hlinkClick r:id="rId2"/>
              </a:rPr>
              <a:t>加法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zh-CN" altLang="en-US" dirty="0">
                <a:hlinkClick r:id="rId3"/>
              </a:rPr>
              <a:t>减法</a:t>
            </a:r>
            <a:r>
              <a:rPr kumimoji="1" lang="en-US" altLang="zh-CN" dirty="0"/>
              <a:t>,</a:t>
            </a:r>
            <a:r>
              <a:rPr kumimoji="1" lang="zh-CN" altLang="en-US" dirty="0"/>
              <a:t> 乘法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分析高精度加减乘的时间复杂度</a:t>
            </a:r>
          </a:p>
        </p:txBody>
      </p:sp>
    </p:spTree>
    <p:extLst>
      <p:ext uri="{BB962C8B-B14F-4D97-AF65-F5344CB8AC3E}">
        <p14:creationId xmlns:p14="http://schemas.microsoft.com/office/powerpoint/2010/main" val="2711046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0F99D5-4319-DA0C-78FB-722B5CC0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DF1A4-BA1D-69D3-66AE-86FA8DD5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解线性方程组</a:t>
            </a:r>
            <a:r>
              <a:rPr kumimoji="1" lang="en-US" altLang="zh-CN" dirty="0"/>
              <a:t>:</a:t>
            </a:r>
            <a:r>
              <a:rPr kumimoji="1" lang="zh-CN" altLang="en-US" dirty="0"/>
              <a:t> 为什么重要</a:t>
            </a:r>
            <a:r>
              <a:rPr kumimoji="1" lang="en-US" altLang="zh-CN" dirty="0"/>
              <a:t>(1)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6D5E2-23F2-6C2D-E016-ED47DBD1BE5C}"/>
              </a:ext>
            </a:extLst>
          </p:cNvPr>
          <p:cNvSpPr txBox="1"/>
          <p:nvPr/>
        </p:nvSpPr>
        <p:spPr>
          <a:xfrm>
            <a:off x="826718" y="1075393"/>
            <a:ext cx="4504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生活中到处都有线性方程组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化学式配平</a:t>
            </a: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方程组 </a:t>
            </a:r>
            <a:r>
              <a:rPr kumimoji="1" lang="en-US" altLang="zh-CN" dirty="0"/>
              <a:t>=</a:t>
            </a:r>
            <a:r>
              <a:rPr kumimoji="1" lang="zh-CN" altLang="en-US" dirty="0"/>
              <a:t> 约束条件</a:t>
            </a:r>
            <a:r>
              <a:rPr kumimoji="1" lang="en-US" altLang="zh-CN" dirty="0"/>
              <a:t>;</a:t>
            </a:r>
            <a:r>
              <a:rPr kumimoji="1" lang="zh-CN" altLang="en-US" dirty="0"/>
              <a:t> 在约束条件下求解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334E9-A9D9-CAF1-B02A-3EC5C5805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4530052"/>
            <a:ext cx="4737100" cy="177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479D4-D12A-F6FF-DF84-B54514F8A8C5}"/>
                  </a:ext>
                </a:extLst>
              </p:cNvPr>
              <p:cNvSpPr txBox="1"/>
              <p:nvPr/>
            </p:nvSpPr>
            <p:spPr>
              <a:xfrm>
                <a:off x="2083658" y="4160720"/>
                <a:ext cx="4976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</a:rPr>
                        <m:t>Cu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i="0">
                              <a:latin typeface="Cambria Math" panose="02040503050406030204" pitchFamily="18" charset="0"/>
                            </a:rPr>
                            <m:t>HNO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zh-CN" altLang="en-US" i="1">
                              <a:latin typeface="Cambria Math" panose="02040503050406030204" pitchFamily="18" charset="0"/>
                            </a:rPr>
                            <m:t>稀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≜3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</a:rPr>
                        <m:t>Cu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i="0">
                                      <a:latin typeface="Cambria Math" panose="02040503050406030204" pitchFamily="18" charset="0"/>
                                    </a:rPr>
                                    <m:t>NO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479D4-D12A-F6FF-DF84-B54514F8A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658" y="4160720"/>
                <a:ext cx="4976683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4A172C-5061-D10D-1E2B-39EAACB4922D}"/>
                  </a:ext>
                </a:extLst>
              </p:cNvPr>
              <p:cNvSpPr txBox="1"/>
              <p:nvPr/>
            </p:nvSpPr>
            <p:spPr>
              <a:xfrm>
                <a:off x="2017294" y="2106641"/>
                <a:ext cx="5577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</a:rPr>
                        <m:t>Cu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i="0">
                              <a:latin typeface="Cambria Math" panose="02040503050406030204" pitchFamily="18" charset="0"/>
                            </a:rPr>
                            <m:t>HNO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zh-CN" altLang="en-US" i="1">
                              <a:latin typeface="Cambria Math" panose="02040503050406030204" pitchFamily="18" charset="0"/>
                            </a:rPr>
                            <m:t>稀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</a:rPr>
                        <m:t>Cu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i="0">
                                      <a:latin typeface="Cambria Math" panose="02040503050406030204" pitchFamily="18" charset="0"/>
                                    </a:rPr>
                                    <m:t>NO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n-US" altLang="zh-CN" i="1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4A172C-5061-D10D-1E2B-39EAACB49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94" y="2106641"/>
                <a:ext cx="5577424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DDF47C-5E63-6EDD-ACFC-95EA1D0005D9}"/>
                  </a:ext>
                </a:extLst>
              </p:cNvPr>
              <p:cNvSpPr txBox="1"/>
              <p:nvPr/>
            </p:nvSpPr>
            <p:spPr>
              <a:xfrm>
                <a:off x="1192192" y="2515800"/>
                <a:ext cx="394729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Cu</a:t>
                </a:r>
                <a:r>
                  <a:rPr kumimoji="1" lang="zh-CN" altLang="en-US" dirty="0"/>
                  <a:t>守恒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H</a:t>
                </a:r>
                <a:r>
                  <a:rPr kumimoji="1" lang="zh-CN" altLang="en-US" dirty="0"/>
                  <a:t>守恒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=2×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O</a:t>
                </a:r>
                <a:r>
                  <a:rPr kumimoji="1" lang="zh-CN" altLang="en-US" dirty="0"/>
                  <a:t>守恒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3×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×3×2+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N</a:t>
                </a:r>
                <a:r>
                  <a:rPr kumimoji="1" lang="zh-CN" altLang="en-US" dirty="0"/>
                  <a:t>守恒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DDF47C-5E63-6EDD-ACFC-95EA1D000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92" y="2515800"/>
                <a:ext cx="3947299" cy="1200329"/>
              </a:xfrm>
              <a:prstGeom prst="rect">
                <a:avLst/>
              </a:prstGeom>
              <a:blipFill>
                <a:blip r:embed="rId6"/>
                <a:stretch>
                  <a:fillRect l="-1286" t="-4211" b="-7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3E78363-6A8C-BBCD-E596-792609FEDFB7}"/>
              </a:ext>
            </a:extLst>
          </p:cNvPr>
          <p:cNvSpPr txBox="1"/>
          <p:nvPr/>
        </p:nvSpPr>
        <p:spPr>
          <a:xfrm>
            <a:off x="944772" y="416072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一组解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65CA2-15B3-61AF-8BA9-866F339ACC7E}"/>
              </a:ext>
            </a:extLst>
          </p:cNvPr>
          <p:cNvSpPr txBox="1"/>
          <p:nvPr/>
        </p:nvSpPr>
        <p:spPr>
          <a:xfrm>
            <a:off x="944380" y="3837482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5</a:t>
            </a:r>
            <a:r>
              <a:rPr kumimoji="1" lang="zh-CN" altLang="en-US" dirty="0"/>
              <a:t>个未知数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4</a:t>
            </a:r>
            <a:r>
              <a:rPr kumimoji="1" lang="zh-CN" altLang="en-US" dirty="0"/>
              <a:t>个方程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无穷多组解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977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43859-99E2-6E4A-4775-7B65CD6C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D91EE-3076-F887-DDA8-32589444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练习</a:t>
            </a:r>
            <a:r>
              <a:rPr kumimoji="1" lang="en-US" altLang="zh-CN" dirty="0"/>
              <a:t>:</a:t>
            </a:r>
            <a:r>
              <a:rPr kumimoji="1" lang="zh-CN" altLang="en-US" dirty="0"/>
              <a:t> 屏幕上画图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89D36-4261-943A-C996-B6A2F648D477}"/>
              </a:ext>
            </a:extLst>
          </p:cNvPr>
          <p:cNvSpPr txBox="1"/>
          <p:nvPr/>
        </p:nvSpPr>
        <p:spPr>
          <a:xfrm>
            <a:off x="628650" y="1241305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屏幕可以看做二维数组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D6970-4A1B-DB3B-8DCC-DABED569B3FC}"/>
              </a:ext>
            </a:extLst>
          </p:cNvPr>
          <p:cNvSpPr/>
          <p:nvPr/>
        </p:nvSpPr>
        <p:spPr>
          <a:xfrm>
            <a:off x="5173489" y="1270824"/>
            <a:ext cx="3640975" cy="22111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BB857D-AD96-9A39-2841-4076F3D81B20}"/>
              </a:ext>
            </a:extLst>
          </p:cNvPr>
          <p:cNvSpPr/>
          <p:nvPr/>
        </p:nvSpPr>
        <p:spPr>
          <a:xfrm>
            <a:off x="6179329" y="2251726"/>
            <a:ext cx="58189" cy="5818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0F785-DB6A-DF17-5DF4-39C3C129C5A4}"/>
              </a:ext>
            </a:extLst>
          </p:cNvPr>
          <p:cNvSpPr/>
          <p:nvPr/>
        </p:nvSpPr>
        <p:spPr>
          <a:xfrm>
            <a:off x="6453650" y="2405511"/>
            <a:ext cx="756458" cy="3325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(</a:t>
            </a:r>
            <a:r>
              <a:rPr kumimoji="1" lang="en-US" altLang="zh-CN" sz="1600" b="1" dirty="0" err="1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i,j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)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67FDA7-D7BC-7AB2-9512-348F789B785C}"/>
              </a:ext>
            </a:extLst>
          </p:cNvPr>
          <p:cNvCxnSpPr>
            <a:endCxn id="6" idx="5"/>
          </p:cNvCxnSpPr>
          <p:nvPr/>
        </p:nvCxnSpPr>
        <p:spPr>
          <a:xfrm flipH="1" flipV="1">
            <a:off x="6228996" y="2301393"/>
            <a:ext cx="208028" cy="75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6E25A4-4A80-82CF-3F10-494DD8A42224}"/>
              </a:ext>
            </a:extLst>
          </p:cNvPr>
          <p:cNvSpPr txBox="1"/>
          <p:nvPr/>
        </p:nvSpPr>
        <p:spPr>
          <a:xfrm>
            <a:off x="4809287" y="220243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75E713-0351-2B84-698F-24A812409CA4}"/>
              </a:ext>
            </a:extLst>
          </p:cNvPr>
          <p:cNvSpPr txBox="1"/>
          <p:nvPr/>
        </p:nvSpPr>
        <p:spPr>
          <a:xfrm>
            <a:off x="6021706" y="8859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83B638-A77E-5923-D15C-8FB052B9A4BF}"/>
                  </a:ext>
                </a:extLst>
              </p:cNvPr>
              <p:cNvSpPr txBox="1"/>
              <p:nvPr/>
            </p:nvSpPr>
            <p:spPr>
              <a:xfrm>
                <a:off x="603125" y="1632348"/>
                <a:ext cx="38164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现在有一个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kumimoji="1" lang="zh-CN" altLang="en-US" dirty="0"/>
                  <a:t> 的屏幕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某个函数返回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发光</a:t>
                </a:r>
                <a:r>
                  <a:rPr kumimoji="1" lang="en-US" altLang="zh-CN" dirty="0"/>
                  <a:t>;</a:t>
                </a:r>
                <a:r>
                  <a:rPr kumimoji="1" lang="zh-CN" altLang="en-US" dirty="0"/>
                  <a:t> 返回</a:t>
                </a:r>
                <a:r>
                  <a:rPr kumimoji="1" lang="en-US" altLang="zh-CN" dirty="0"/>
                  <a:t>0=</a:t>
                </a:r>
                <a:r>
                  <a:rPr kumimoji="1" lang="zh-CN" altLang="en-US" dirty="0"/>
                  <a:t>不发光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83B638-A77E-5923-D15C-8FB052B9A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25" y="1632348"/>
                <a:ext cx="3816475" cy="923330"/>
              </a:xfrm>
              <a:prstGeom prst="rect">
                <a:avLst/>
              </a:prstGeom>
              <a:blipFill>
                <a:blip r:embed="rId2"/>
                <a:stretch>
                  <a:fillRect l="-997" t="-4054" r="-1329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ED275D1-8AA5-B7CD-4E40-690481C6B07B}"/>
              </a:ext>
            </a:extLst>
          </p:cNvPr>
          <p:cNvSpPr/>
          <p:nvPr/>
        </p:nvSpPr>
        <p:spPr>
          <a:xfrm>
            <a:off x="448549" y="2687350"/>
            <a:ext cx="5401889" cy="16204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bool f(int </a:t>
            </a:r>
            <a:r>
              <a:rPr kumimoji="1" lang="en-US" altLang="zh-CN" sz="1600" b="1" dirty="0" err="1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, int j){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 double x = ((j * 2) / 15.0 - 3) / 2;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 double y = (</a:t>
            </a:r>
            <a:r>
              <a:rPr kumimoji="1" lang="en-US" altLang="zh-CN" sz="1600" b="1" dirty="0" err="1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* 2) / 15.0 - 2;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 return pow(pow(x, 2) + pow(y, 2) - 1, 3) + \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            pow(x, 2) * pow(y, 3) &lt; 0;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}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E0071-247B-AAB0-CAFC-6CAB8F6C3D46}"/>
              </a:ext>
            </a:extLst>
          </p:cNvPr>
          <p:cNvSpPr txBox="1"/>
          <p:nvPr/>
        </p:nvSpPr>
        <p:spPr>
          <a:xfrm>
            <a:off x="681374" y="4546600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所有发光的点会构成什么图形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18" name="Action Button: Return 1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15A80FB-CB40-BDA4-870F-644FA8C7BF0E}"/>
              </a:ext>
            </a:extLst>
          </p:cNvPr>
          <p:cNvSpPr/>
          <p:nvPr/>
        </p:nvSpPr>
        <p:spPr>
          <a:xfrm>
            <a:off x="8297333" y="5681134"/>
            <a:ext cx="618731" cy="516466"/>
          </a:xfrm>
          <a:prstGeom prst="actionButtonRetur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11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4BCCA-3FF3-2A43-4882-49986F62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A8F3E6-22D5-AC58-F904-60AFD186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解线性方程组</a:t>
            </a:r>
            <a:r>
              <a:rPr kumimoji="1" lang="en-US" altLang="zh-CN" dirty="0"/>
              <a:t>:</a:t>
            </a:r>
            <a:r>
              <a:rPr kumimoji="1" lang="zh-CN" altLang="en-US" dirty="0"/>
              <a:t> 问题转换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78D80-BDA8-9CF1-E275-BC4E70BE33F4}"/>
              </a:ext>
            </a:extLst>
          </p:cNvPr>
          <p:cNvSpPr txBox="1"/>
          <p:nvPr/>
        </p:nvSpPr>
        <p:spPr>
          <a:xfrm>
            <a:off x="779489" y="1199213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真正重要的事情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F17C4-CCF6-529C-0132-426BB576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1651000"/>
            <a:ext cx="4737100" cy="177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0D01F2-05EC-FC9A-5310-8EDFCBA20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850" y="4455618"/>
            <a:ext cx="406400" cy="124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9DD493-A09A-D499-55E7-EF26D0DF2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169" y="4436568"/>
            <a:ext cx="381000" cy="128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83124E-A579-665A-2719-BFD28CD87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088" y="4455618"/>
            <a:ext cx="406400" cy="128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DB684-52D2-CE85-5AD0-E69B545D2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07" y="4455618"/>
            <a:ext cx="4318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B0631-0DDF-66B9-2E88-965DB188C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853" y="4404818"/>
            <a:ext cx="381000" cy="13462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6AE958-83FB-42FC-4253-6531BA78E182}"/>
              </a:ext>
            </a:extLst>
          </p:cNvPr>
          <p:cNvCxnSpPr/>
          <p:nvPr/>
        </p:nvCxnSpPr>
        <p:spPr>
          <a:xfrm>
            <a:off x="5310126" y="4436568"/>
            <a:ext cx="0" cy="1415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AD706C34-0E63-B6B0-A11A-4ADCEEFFCE0E}"/>
              </a:ext>
            </a:extLst>
          </p:cNvPr>
          <p:cNvSpPr/>
          <p:nvPr/>
        </p:nvSpPr>
        <p:spPr>
          <a:xfrm>
            <a:off x="2416064" y="4295723"/>
            <a:ext cx="284814" cy="156439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486C1BB6-B1B3-FD99-FAB6-872140CE3B94}"/>
              </a:ext>
            </a:extLst>
          </p:cNvPr>
          <p:cNvSpPr/>
          <p:nvPr/>
        </p:nvSpPr>
        <p:spPr>
          <a:xfrm rot="10800000">
            <a:off x="5646818" y="4295723"/>
            <a:ext cx="284814" cy="156439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EDB76B-2F96-4408-5940-D241E2C3F710}"/>
              </a:ext>
            </a:extLst>
          </p:cNvPr>
          <p:cNvSpPr txBox="1"/>
          <p:nvPr/>
        </p:nvSpPr>
        <p:spPr>
          <a:xfrm>
            <a:off x="869430" y="367259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实际上线性方程组就是</a:t>
            </a:r>
            <a:r>
              <a:rPr kumimoji="1" lang="en-US" altLang="zh-CN" dirty="0"/>
              <a:t>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8675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65050-0782-DEA7-926D-DD62BCD3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4F63C0-F812-DEEB-5444-F3604901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解线性方程组</a:t>
            </a:r>
            <a:r>
              <a:rPr kumimoji="1" lang="en-US" altLang="zh-CN" dirty="0"/>
              <a:t>:</a:t>
            </a:r>
            <a:r>
              <a:rPr kumimoji="1" lang="zh-CN" altLang="en-US" dirty="0"/>
              <a:t> 怎么做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DBE33-25D2-BFD3-9987-938BF00D9ACC}"/>
              </a:ext>
            </a:extLst>
          </p:cNvPr>
          <p:cNvSpPr txBox="1"/>
          <p:nvPr/>
        </p:nvSpPr>
        <p:spPr>
          <a:xfrm>
            <a:off x="711200" y="110066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三个基本变换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0648C-B338-4A19-76E0-292E21FB78E9}"/>
              </a:ext>
            </a:extLst>
          </p:cNvPr>
          <p:cNvSpPr txBox="1"/>
          <p:nvPr/>
        </p:nvSpPr>
        <p:spPr>
          <a:xfrm>
            <a:off x="1032932" y="290406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任意交换两行</a:t>
            </a:r>
            <a:r>
              <a:rPr kumimoji="1" lang="en-US" altLang="zh-CN" dirty="0"/>
              <a:t>,</a:t>
            </a:r>
            <a:r>
              <a:rPr kumimoji="1" lang="zh-CN" altLang="en-US" dirty="0"/>
              <a:t> 解不变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5C3C0-E45E-C672-629F-641CCA42B83F}"/>
                  </a:ext>
                </a:extLst>
              </p:cNvPr>
              <p:cNvSpPr txBox="1"/>
              <p:nvPr/>
            </p:nvSpPr>
            <p:spPr>
              <a:xfrm>
                <a:off x="1062567" y="1504837"/>
                <a:ext cx="400667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设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=23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dirty="0"/>
                  <a:t>的解是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5C3C0-E45E-C672-629F-641CCA42B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67" y="1504837"/>
                <a:ext cx="4006674" cy="976614"/>
              </a:xfrm>
              <a:prstGeom prst="rect">
                <a:avLst/>
              </a:prstGeom>
              <a:blipFill>
                <a:blip r:embed="rId2"/>
                <a:stretch>
                  <a:fillRect l="-33754" t="-203846" b="-29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8624C5-6CF2-A7C5-688F-0035EEB5333B}"/>
                  </a:ext>
                </a:extLst>
              </p:cNvPr>
              <p:cNvSpPr txBox="1"/>
              <p:nvPr/>
            </p:nvSpPr>
            <p:spPr>
              <a:xfrm>
                <a:off x="3632199" y="2600426"/>
                <a:ext cx="4186211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––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=23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dirty="0"/>
                  <a:t>的解也是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8624C5-6CF2-A7C5-688F-0035EEB53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199" y="2600426"/>
                <a:ext cx="4186211" cy="976614"/>
              </a:xfrm>
              <a:prstGeom prst="rect">
                <a:avLst/>
              </a:prstGeom>
              <a:blipFill>
                <a:blip r:embed="rId3"/>
                <a:stretch>
                  <a:fillRect l="-30606" t="-202564" b="-29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rved Right Arrow 12">
            <a:extLst>
              <a:ext uri="{FF2B5EF4-FFF2-40B4-BE49-F238E27FC236}">
                <a16:creationId xmlns:a16="http://schemas.microsoft.com/office/drawing/2014/main" id="{E57AA231-C1C9-E1FB-97B1-2DDE9715FE2F}"/>
              </a:ext>
            </a:extLst>
          </p:cNvPr>
          <p:cNvSpPr/>
          <p:nvPr/>
        </p:nvSpPr>
        <p:spPr>
          <a:xfrm>
            <a:off x="4089401" y="2771699"/>
            <a:ext cx="279400" cy="369332"/>
          </a:xfrm>
          <a:prstGeom prst="curv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79E381DD-F486-F63C-A993-DE7856257200}"/>
              </a:ext>
            </a:extLst>
          </p:cNvPr>
          <p:cNvSpPr/>
          <p:nvPr/>
        </p:nvSpPr>
        <p:spPr>
          <a:xfrm rot="9919776">
            <a:off x="5816601" y="2719401"/>
            <a:ext cx="279400" cy="369332"/>
          </a:xfrm>
          <a:prstGeom prst="curv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904919-91AE-4D0B-2A8B-DECABE14D5DF}"/>
                  </a:ext>
                </a:extLst>
              </p:cNvPr>
              <p:cNvSpPr txBox="1"/>
              <p:nvPr/>
            </p:nvSpPr>
            <p:spPr>
              <a:xfrm>
                <a:off x="4732866" y="3577040"/>
                <a:ext cx="4043543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=2×6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=23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dirty="0"/>
                  <a:t>的解也是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904919-91AE-4D0B-2A8B-DECABE14D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66" y="3577040"/>
                <a:ext cx="4043543" cy="976614"/>
              </a:xfrm>
              <a:prstGeom prst="rect">
                <a:avLst/>
              </a:prstGeom>
              <a:blipFill>
                <a:blip r:embed="rId4"/>
                <a:stretch>
                  <a:fillRect l="-39063" t="-203846" b="-29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BDB86B5-F876-1842-3AA5-5416A0C78692}"/>
              </a:ext>
            </a:extLst>
          </p:cNvPr>
          <p:cNvSpPr txBox="1"/>
          <p:nvPr/>
        </p:nvSpPr>
        <p:spPr>
          <a:xfrm>
            <a:off x="1049346" y="3880681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CN" dirty="0"/>
              <a:t>某一行</a:t>
            </a:r>
            <a:r>
              <a:rPr kumimoji="1" lang="zh-CN" altLang="en-US" dirty="0"/>
              <a:t>乘上一个非</a:t>
            </a:r>
            <a:r>
              <a:rPr kumimoji="1" lang="en-US" altLang="zh-CN" dirty="0"/>
              <a:t>0</a:t>
            </a:r>
            <a:r>
              <a:rPr kumimoji="1" lang="zh-CN" altLang="en-US" dirty="0"/>
              <a:t>倍数</a:t>
            </a:r>
            <a:r>
              <a:rPr kumimoji="1" lang="en-US" altLang="zh-CN" dirty="0"/>
              <a:t>,</a:t>
            </a:r>
            <a:r>
              <a:rPr kumimoji="1" lang="zh-CN" altLang="en-US" dirty="0"/>
              <a:t> 解不变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8B3A5-13C0-2331-E6DB-D08A3D954350}"/>
              </a:ext>
            </a:extLst>
          </p:cNvPr>
          <p:cNvSpPr txBox="1"/>
          <p:nvPr/>
        </p:nvSpPr>
        <p:spPr>
          <a:xfrm>
            <a:off x="1062567" y="4641776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CN" dirty="0"/>
              <a:t>某一行</a:t>
            </a:r>
            <a:r>
              <a:rPr kumimoji="1" lang="zh-CN" altLang="en-US" dirty="0"/>
              <a:t>乘上一个倍数加到另一行去</a:t>
            </a:r>
            <a:r>
              <a:rPr kumimoji="1" lang="en-US" altLang="zh-CN" dirty="0"/>
              <a:t>,</a:t>
            </a:r>
            <a:r>
              <a:rPr kumimoji="1" lang="zh-CN" altLang="en-US" dirty="0"/>
              <a:t> 解不变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E8FB38-E078-D887-0129-901885024BDF}"/>
                  </a:ext>
                </a:extLst>
              </p:cNvPr>
              <p:cNvSpPr txBox="1"/>
              <p:nvPr/>
            </p:nvSpPr>
            <p:spPr>
              <a:xfrm>
                <a:off x="4439333" y="5041961"/>
                <a:ext cx="3865610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kumimoji="1" lang="en-US" altLang="zh-C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kumimoji="1" lang="en-US" altLang="zh-C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kumimoji="1" lang="en-US" altLang="zh-C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=35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dirty="0"/>
                  <a:t>的解也是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E8FB38-E078-D887-0129-90188502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333" y="5041961"/>
                <a:ext cx="3865610" cy="976614"/>
              </a:xfrm>
              <a:prstGeom prst="rect">
                <a:avLst/>
              </a:prstGeom>
              <a:blipFill>
                <a:blip r:embed="rId5"/>
                <a:stretch>
                  <a:fillRect l="-40984" t="-202564" b="-29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AD3748-B2F6-6C8C-77C2-964938728474}"/>
                  </a:ext>
                </a:extLst>
              </p:cNvPr>
              <p:cNvSpPr txBox="1"/>
              <p:nvPr/>
            </p:nvSpPr>
            <p:spPr>
              <a:xfrm>
                <a:off x="1715665" y="5306912"/>
                <a:ext cx="24002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=2×6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AD3748-B2F6-6C8C-77C2-964938728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65" y="5306912"/>
                <a:ext cx="2400299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>
            <a:extLst>
              <a:ext uri="{FF2B5EF4-FFF2-40B4-BE49-F238E27FC236}">
                <a16:creationId xmlns:a16="http://schemas.microsoft.com/office/drawing/2014/main" id="{9433B8CE-5DF6-6D52-3282-7992B1902B2E}"/>
              </a:ext>
            </a:extLst>
          </p:cNvPr>
          <p:cNvSpPr/>
          <p:nvPr/>
        </p:nvSpPr>
        <p:spPr>
          <a:xfrm rot="10800000">
            <a:off x="4025468" y="5425444"/>
            <a:ext cx="468109" cy="2116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18F300-F73A-B264-4880-D67DE4E3B2F0}"/>
              </a:ext>
            </a:extLst>
          </p:cNvPr>
          <p:cNvSpPr txBox="1"/>
          <p:nvPr/>
        </p:nvSpPr>
        <p:spPr>
          <a:xfrm>
            <a:off x="3980827" y="5267779"/>
            <a:ext cx="60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dirty="0"/>
              <a:t>乘</a:t>
            </a:r>
            <a:r>
              <a:rPr kumimoji="1" lang="en-US" altLang="zh-CN" dirty="0"/>
              <a:t>2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AFCF85-393D-2A59-FEE1-7EF03936A21A}"/>
                  </a:ext>
                </a:extLst>
              </p:cNvPr>
              <p:cNvSpPr txBox="1"/>
              <p:nvPr/>
            </p:nvSpPr>
            <p:spPr>
              <a:xfrm>
                <a:off x="1724653" y="5649243"/>
                <a:ext cx="23008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=23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AFCF85-393D-2A59-FEE1-7EF03936A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53" y="5649243"/>
                <a:ext cx="2300816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7E5E09CB-52E1-6C17-F73A-7E80F3B55AD2}"/>
              </a:ext>
            </a:extLst>
          </p:cNvPr>
          <p:cNvSpPr/>
          <p:nvPr/>
        </p:nvSpPr>
        <p:spPr>
          <a:xfrm>
            <a:off x="4034457" y="5729108"/>
            <a:ext cx="585137" cy="225631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A53694-F952-D2C1-7869-16D663B5CEBA}"/>
              </a:ext>
            </a:extLst>
          </p:cNvPr>
          <p:cNvSpPr txBox="1"/>
          <p:nvPr/>
        </p:nvSpPr>
        <p:spPr>
          <a:xfrm>
            <a:off x="3980827" y="56043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相加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9098E484-E8C4-8654-BF23-879904052ABB}"/>
              </a:ext>
            </a:extLst>
          </p:cNvPr>
          <p:cNvSpPr/>
          <p:nvPr/>
        </p:nvSpPr>
        <p:spPr>
          <a:xfrm>
            <a:off x="4912607" y="1876299"/>
            <a:ext cx="313267" cy="28832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CD7396-BB2B-DE40-1C02-01CFF7340942}"/>
              </a:ext>
            </a:extLst>
          </p:cNvPr>
          <p:cNvSpPr txBox="1"/>
          <p:nvPr/>
        </p:nvSpPr>
        <p:spPr>
          <a:xfrm>
            <a:off x="5225874" y="17624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02263E55-A54F-D519-C102-692D76F9C2DD}"/>
              </a:ext>
            </a:extLst>
          </p:cNvPr>
          <p:cNvSpPr/>
          <p:nvPr/>
        </p:nvSpPr>
        <p:spPr>
          <a:xfrm>
            <a:off x="5617753" y="1887515"/>
            <a:ext cx="313267" cy="28832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AF05CD-67AE-B026-1A26-11CA861366FC}"/>
                  </a:ext>
                </a:extLst>
              </p:cNvPr>
              <p:cNvSpPr txBox="1"/>
              <p:nvPr/>
            </p:nvSpPr>
            <p:spPr>
              <a:xfrm>
                <a:off x="5990948" y="1491722"/>
                <a:ext cx="203767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=?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=?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AF05CD-67AE-B026-1A26-11CA86136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948" y="1491722"/>
                <a:ext cx="2037674" cy="976614"/>
              </a:xfrm>
              <a:prstGeom prst="rect">
                <a:avLst/>
              </a:prstGeom>
              <a:blipFill>
                <a:blip r:embed="rId8"/>
                <a:stretch>
                  <a:fillRect l="-75309" t="-203846" b="-2910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C15A55C-4048-1598-F9F8-6BEAA0A8FE28}"/>
              </a:ext>
            </a:extLst>
          </p:cNvPr>
          <p:cNvSpPr txBox="1"/>
          <p:nvPr/>
        </p:nvSpPr>
        <p:spPr>
          <a:xfrm>
            <a:off x="6372138" y="120081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</a:t>
            </a:r>
            <a:r>
              <a:rPr kumimoji="1" lang="zh-CN" altLang="en-US" dirty="0"/>
              <a:t>我们希望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87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  <p:bldP spid="14" grpId="0" animBg="1"/>
      <p:bldP spid="16" grpId="0"/>
      <p:bldP spid="17" grpId="0"/>
      <p:bldP spid="18" grpId="0"/>
      <p:bldP spid="19" grpId="0"/>
      <p:bldP spid="21" grpId="0"/>
      <p:bldP spid="22" grpId="0" animBg="1"/>
      <p:bldP spid="23" grpId="0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239A2-0F67-D813-7324-CFAFC5AF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6B66B-A114-1F68-89A0-6E7CB59B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解线性方程组</a:t>
            </a:r>
            <a:r>
              <a:rPr kumimoji="1" lang="en-US" altLang="zh-CN" dirty="0"/>
              <a:t>:</a:t>
            </a:r>
            <a:r>
              <a:rPr kumimoji="1" lang="zh-CN" altLang="en-US" dirty="0"/>
              <a:t> 矩阵形式</a:t>
            </a:r>
            <a:r>
              <a:rPr kumimoji="1" lang="en-US" altLang="zh-CN" dirty="0"/>
              <a:t>(1/2)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BDBB86-7536-E723-87C4-CD1C6D214999}"/>
                  </a:ext>
                </a:extLst>
              </p:cNvPr>
              <p:cNvSpPr txBox="1"/>
              <p:nvPr/>
            </p:nvSpPr>
            <p:spPr>
              <a:xfrm>
                <a:off x="628650" y="1549694"/>
                <a:ext cx="2526461" cy="90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对于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BDBB86-7536-E723-87C4-CD1C6D214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49694"/>
                <a:ext cx="2526461" cy="902555"/>
              </a:xfrm>
              <a:prstGeom prst="rect">
                <a:avLst/>
              </a:prstGeom>
              <a:blipFill>
                <a:blip r:embed="rId2"/>
                <a:stretch>
                  <a:fillRect l="-1500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0CD0C3EF-AAB6-69B3-C3B2-AEDD76303452}"/>
              </a:ext>
            </a:extLst>
          </p:cNvPr>
          <p:cNvSpPr/>
          <p:nvPr/>
        </p:nvSpPr>
        <p:spPr>
          <a:xfrm rot="16200000">
            <a:off x="1505376" y="2542452"/>
            <a:ext cx="350513" cy="1481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A5EF15A-5BCC-FAB7-13D1-837E68130A8D}"/>
              </a:ext>
            </a:extLst>
          </p:cNvPr>
          <p:cNvSpPr/>
          <p:nvPr/>
        </p:nvSpPr>
        <p:spPr>
          <a:xfrm>
            <a:off x="1576916" y="1862961"/>
            <a:ext cx="237067" cy="589288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FF4CB-2B62-11B5-1292-953F28A37AEA}"/>
              </a:ext>
            </a:extLst>
          </p:cNvPr>
          <p:cNvSpPr txBox="1"/>
          <p:nvPr/>
        </p:nvSpPr>
        <p:spPr>
          <a:xfrm>
            <a:off x="1021182" y="279179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把这些置为</a:t>
            </a:r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71B1CC-C021-EBCB-9204-4F614CF1CC14}"/>
              </a:ext>
            </a:extLst>
          </p:cNvPr>
          <p:cNvCxnSpPr>
            <a:cxnSpLocks/>
          </p:cNvCxnSpPr>
          <p:nvPr/>
        </p:nvCxnSpPr>
        <p:spPr>
          <a:xfrm flipV="1">
            <a:off x="2974981" y="2015577"/>
            <a:ext cx="13512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F1A666-3772-31F5-22CF-13C6C021437A}"/>
                  </a:ext>
                </a:extLst>
              </p:cNvPr>
              <p:cNvSpPr txBox="1"/>
              <p:nvPr/>
            </p:nvSpPr>
            <p:spPr>
              <a:xfrm>
                <a:off x="2937099" y="1765296"/>
                <a:ext cx="156590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050" dirty="0"/>
                  <a:t>第二行</a:t>
                </a:r>
                <a:r>
                  <a:rPr kumimoji="1" lang="en-US" altLang="zh-CN" sz="1050" dirty="0"/>
                  <a:t>+=</a:t>
                </a:r>
                <a:r>
                  <a:rPr kumimoji="1" lang="zh-CN" altLang="en-US" sz="1050" dirty="0"/>
                  <a:t>第一行</a:t>
                </a:r>
                <a14:m>
                  <m:oMath xmlns:m="http://schemas.openxmlformats.org/officeDocument/2006/math"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kumimoji="1" lang="zh-CN" altLang="en-US" sz="10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F1A666-3772-31F5-22CF-13C6C0214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099" y="1765296"/>
                <a:ext cx="1565905" cy="253916"/>
              </a:xfrm>
              <a:prstGeom prst="rect">
                <a:avLst/>
              </a:prstGeom>
              <a:blipFill>
                <a:blip r:embed="rId3"/>
                <a:stretch>
                  <a:fillRect t="-5000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D3FF54-2E04-6F79-059D-14D408F0EF82}"/>
                  </a:ext>
                </a:extLst>
              </p:cNvPr>
              <p:cNvSpPr txBox="1"/>
              <p:nvPr/>
            </p:nvSpPr>
            <p:spPr>
              <a:xfrm>
                <a:off x="4248785" y="1564299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D3FF54-2E04-6F79-059D-14D408F0E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785" y="1564299"/>
                <a:ext cx="1773766" cy="902555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B54894-56AD-F193-9FBA-7DB13ABB9C77}"/>
              </a:ext>
            </a:extLst>
          </p:cNvPr>
          <p:cNvCxnSpPr/>
          <p:nvPr/>
        </p:nvCxnSpPr>
        <p:spPr>
          <a:xfrm flipV="1">
            <a:off x="6022551" y="2000971"/>
            <a:ext cx="13512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0D943E-852B-D5F9-918B-AAB5D9CCD73A}"/>
                  </a:ext>
                </a:extLst>
              </p:cNvPr>
              <p:cNvSpPr txBox="1"/>
              <p:nvPr/>
            </p:nvSpPr>
            <p:spPr>
              <a:xfrm>
                <a:off x="5963304" y="1738577"/>
                <a:ext cx="153401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050" dirty="0"/>
                  <a:t>第三行</a:t>
                </a:r>
                <a:r>
                  <a:rPr kumimoji="1" lang="en-US" altLang="zh-CN" sz="1050" dirty="0"/>
                  <a:t>+=</a:t>
                </a:r>
                <a:r>
                  <a:rPr kumimoji="1" lang="zh-CN" altLang="en-US" sz="1050" dirty="0"/>
                  <a:t>第一行</a:t>
                </a:r>
                <a14:m>
                  <m:oMath xmlns:m="http://schemas.openxmlformats.org/officeDocument/2006/math"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kumimoji="1" lang="zh-CN" altLang="en-US" sz="105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0D943E-852B-D5F9-918B-AAB5D9CCD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304" y="1738577"/>
                <a:ext cx="1534010" cy="253916"/>
              </a:xfrm>
              <a:prstGeom prst="rect">
                <a:avLst/>
              </a:prstGeom>
              <a:blipFill>
                <a:blip r:embed="rId5"/>
                <a:stretch>
                  <a:fillRect t="-4762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B55F66-9709-9150-112F-41B8DB66FB9F}"/>
                  </a:ext>
                </a:extLst>
              </p:cNvPr>
              <p:cNvSpPr txBox="1"/>
              <p:nvPr/>
            </p:nvSpPr>
            <p:spPr>
              <a:xfrm>
                <a:off x="7277611" y="1562012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B55F66-9709-9150-112F-41B8DB66F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611" y="1562012"/>
                <a:ext cx="1773766" cy="902555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E03E9B-791B-4486-71BC-675635144846}"/>
                  </a:ext>
                </a:extLst>
              </p:cNvPr>
              <p:cNvSpPr txBox="1"/>
              <p:nvPr/>
            </p:nvSpPr>
            <p:spPr>
              <a:xfrm>
                <a:off x="1648882" y="3370110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E03E9B-791B-4486-71BC-675635144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82" y="3370110"/>
                <a:ext cx="1773766" cy="902555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2A1EB9A-00A1-F1EF-7F9C-CB71345F0748}"/>
              </a:ext>
            </a:extLst>
          </p:cNvPr>
          <p:cNvSpPr txBox="1"/>
          <p:nvPr/>
        </p:nvSpPr>
        <p:spPr>
          <a:xfrm>
            <a:off x="628650" y="366644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然后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DEBC061B-B735-8904-98AA-C4396FBC0F4A}"/>
              </a:ext>
            </a:extLst>
          </p:cNvPr>
          <p:cNvSpPr/>
          <p:nvPr/>
        </p:nvSpPr>
        <p:spPr>
          <a:xfrm>
            <a:off x="2186516" y="3925191"/>
            <a:ext cx="301734" cy="352221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FAD45E-84FD-993F-6E3E-63FD59CF1109}"/>
              </a:ext>
            </a:extLst>
          </p:cNvPr>
          <p:cNvSpPr txBox="1"/>
          <p:nvPr/>
        </p:nvSpPr>
        <p:spPr>
          <a:xfrm>
            <a:off x="2524809" y="2791792"/>
            <a:ext cx="56396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0</a:t>
            </a:r>
            <a:r>
              <a:rPr kumimoji="1" lang="zh-CN" altLang="en-US" dirty="0"/>
              <a:t>的好处</a:t>
            </a:r>
            <a:r>
              <a:rPr kumimoji="1" lang="en-US" altLang="zh-CN" dirty="0"/>
              <a:t>:</a:t>
            </a:r>
            <a:r>
              <a:rPr kumimoji="1" lang="zh-CN" altLang="en-US" dirty="0"/>
              <a:t> 后续做线性组合的时候不会产生进一步影响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08F4264E-9ABE-DE10-D606-0A09AAE29EED}"/>
              </a:ext>
            </a:extLst>
          </p:cNvPr>
          <p:cNvSpPr/>
          <p:nvPr/>
        </p:nvSpPr>
        <p:spPr>
          <a:xfrm rot="16200000">
            <a:off x="2162126" y="4369048"/>
            <a:ext cx="350513" cy="1481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6E2D51-8528-B882-2A0F-5C1807101556}"/>
              </a:ext>
            </a:extLst>
          </p:cNvPr>
          <p:cNvSpPr txBox="1"/>
          <p:nvPr/>
        </p:nvSpPr>
        <p:spPr>
          <a:xfrm>
            <a:off x="1677933" y="461534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把这些置为</a:t>
            </a:r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65D799-E0D7-805E-3B20-4855A3032530}"/>
              </a:ext>
            </a:extLst>
          </p:cNvPr>
          <p:cNvCxnSpPr>
            <a:cxnSpLocks/>
          </p:cNvCxnSpPr>
          <p:nvPr/>
        </p:nvCxnSpPr>
        <p:spPr>
          <a:xfrm flipV="1">
            <a:off x="3422648" y="3814483"/>
            <a:ext cx="13512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B4443F-7965-371B-DB74-FEF3F5CE0092}"/>
                  </a:ext>
                </a:extLst>
              </p:cNvPr>
              <p:cNvSpPr txBox="1"/>
              <p:nvPr/>
            </p:nvSpPr>
            <p:spPr>
              <a:xfrm>
                <a:off x="3315332" y="3365363"/>
                <a:ext cx="1565905" cy="334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050" dirty="0"/>
                  <a:t>第三行</a:t>
                </a:r>
                <a:r>
                  <a:rPr kumimoji="1" lang="en-US" altLang="zh-CN" sz="1050" dirty="0"/>
                  <a:t>+=</a:t>
                </a:r>
                <a:r>
                  <a:rPr kumimoji="1" lang="zh-CN" altLang="en-US" sz="1050" dirty="0"/>
                  <a:t>第二行</a:t>
                </a:r>
                <a14:m>
                  <m:oMath xmlns:m="http://schemas.openxmlformats.org/officeDocument/2006/math">
                    <m:r>
                      <a:rPr kumimoji="1" lang="en-US" altLang="zh-CN" sz="105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105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105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1" lang="en-US" altLang="zh-CN" sz="10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1" lang="zh-CN" altLang="en-US" sz="105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B4443F-7965-371B-DB74-FEF3F5CE0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32" y="3365363"/>
                <a:ext cx="1565905" cy="334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6F1D32-EAB4-4B9F-9229-1AD3E9C12E8A}"/>
                  </a:ext>
                </a:extLst>
              </p:cNvPr>
              <p:cNvSpPr txBox="1"/>
              <p:nvPr/>
            </p:nvSpPr>
            <p:spPr>
              <a:xfrm>
                <a:off x="4773920" y="3374857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7/2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21/2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6F1D32-EAB4-4B9F-9229-1AD3E9C12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920" y="3374857"/>
                <a:ext cx="1773766" cy="902555"/>
              </a:xfrm>
              <a:prstGeom prst="rect">
                <a:avLst/>
              </a:prstGeom>
              <a:blipFill>
                <a:blip r:embed="rId9"/>
                <a:stretch>
                  <a:fillRect r="-17021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ame 25">
            <a:extLst>
              <a:ext uri="{FF2B5EF4-FFF2-40B4-BE49-F238E27FC236}">
                <a16:creationId xmlns:a16="http://schemas.microsoft.com/office/drawing/2014/main" id="{DD806D62-BBC4-3394-0F54-DF0A74059750}"/>
              </a:ext>
            </a:extLst>
          </p:cNvPr>
          <p:cNvSpPr/>
          <p:nvPr/>
        </p:nvSpPr>
        <p:spPr>
          <a:xfrm>
            <a:off x="5723467" y="3925191"/>
            <a:ext cx="1270510" cy="352221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4C3749-70B8-A6B2-46EC-5385CBDAF25D}"/>
                  </a:ext>
                </a:extLst>
              </p:cNvPr>
              <p:cNvSpPr txBox="1"/>
              <p:nvPr/>
            </p:nvSpPr>
            <p:spPr>
              <a:xfrm>
                <a:off x="5945979" y="4312898"/>
                <a:ext cx="2500941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这表明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4C3749-70B8-A6B2-46EC-5385CBDA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979" y="4312898"/>
                <a:ext cx="2500941" cy="484043"/>
              </a:xfrm>
              <a:prstGeom prst="rect">
                <a:avLst/>
              </a:prstGeom>
              <a:blipFill>
                <a:blip r:embed="rId10"/>
                <a:stretch>
                  <a:fillRect l="-2020"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C76022-C692-3920-1B48-6CBC03726281}"/>
                  </a:ext>
                </a:extLst>
              </p:cNvPr>
              <p:cNvSpPr txBox="1"/>
              <p:nvPr/>
            </p:nvSpPr>
            <p:spPr>
              <a:xfrm>
                <a:off x="6804974" y="3500667"/>
                <a:ext cx="831635" cy="321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zh-CN" altLang="en-US" sz="1050" b="0" dirty="0"/>
                  <a:t>第三行</a:t>
                </a:r>
                <a:r>
                  <a:rPr kumimoji="1" lang="zh-CN" altLang="en-US" sz="1050" dirty="0"/>
                  <a:t>*</a:t>
                </a:r>
                <a:r>
                  <a:rPr kumimoji="1" lang="en-US" altLang="zh-CN" sz="1050" b="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en-US" altLang="zh-CN" sz="105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kumimoji="1" lang="zh-CN" altLang="en-US" sz="105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C76022-C692-3920-1B48-6CBC03726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974" y="3500667"/>
                <a:ext cx="831635" cy="321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372959-AA2A-836C-D437-DE768630B3D8}"/>
              </a:ext>
            </a:extLst>
          </p:cNvPr>
          <p:cNvCxnSpPr>
            <a:cxnSpLocks/>
          </p:cNvCxnSpPr>
          <p:nvPr/>
        </p:nvCxnSpPr>
        <p:spPr>
          <a:xfrm>
            <a:off x="6819482" y="3759783"/>
            <a:ext cx="817127" cy="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6C942E-CAF1-F78D-6634-8C7257B94A2E}"/>
                  </a:ext>
                </a:extLst>
              </p:cNvPr>
              <p:cNvSpPr txBox="1"/>
              <p:nvPr/>
            </p:nvSpPr>
            <p:spPr>
              <a:xfrm>
                <a:off x="7495118" y="3306543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6C942E-CAF1-F78D-6634-8C7257B94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18" y="3306543"/>
                <a:ext cx="1773766" cy="902555"/>
              </a:xfrm>
              <a:prstGeom prst="rect">
                <a:avLst/>
              </a:prstGeom>
              <a:blipFill>
                <a:blip r:embed="rId1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DE27FFA2-9882-E5EA-89B2-BB7EC30B5A7D}"/>
              </a:ext>
            </a:extLst>
          </p:cNvPr>
          <p:cNvSpPr txBox="1"/>
          <p:nvPr/>
        </p:nvSpPr>
        <p:spPr>
          <a:xfrm>
            <a:off x="628650" y="112692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化为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上三角</a:t>
            </a:r>
            <a:r>
              <a:rPr kumimoji="1" lang="en-US" altLang="zh-CN" dirty="0"/>
              <a:t>”</a:t>
            </a:r>
            <a:r>
              <a:rPr kumimoji="1" lang="zh-CN" altLang="en-US" dirty="0"/>
              <a:t> 形式</a:t>
            </a:r>
          </a:p>
        </p:txBody>
      </p:sp>
    </p:spTree>
    <p:extLst>
      <p:ext uri="{BB962C8B-B14F-4D97-AF65-F5344CB8AC3E}">
        <p14:creationId xmlns:p14="http://schemas.microsoft.com/office/powerpoint/2010/main" val="32283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/>
      <p:bldP spid="12" grpId="0"/>
      <p:bldP spid="14" grpId="0"/>
      <p:bldP spid="15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4" grpId="0"/>
      <p:bldP spid="25" grpId="0"/>
      <p:bldP spid="26" grpId="0" animBg="1"/>
      <p:bldP spid="27" grpId="0"/>
      <p:bldP spid="28" grpId="0"/>
      <p:bldP spid="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239A2-0F67-D813-7324-CFAFC5AF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6B66B-A114-1F68-89A0-6E7CB59B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解线性方程组</a:t>
            </a:r>
            <a:r>
              <a:rPr kumimoji="1" lang="en-US" altLang="zh-CN" dirty="0"/>
              <a:t>:</a:t>
            </a:r>
            <a:r>
              <a:rPr kumimoji="1" lang="zh-CN" altLang="en-US" dirty="0"/>
              <a:t> 矩阵形式</a:t>
            </a:r>
            <a:r>
              <a:rPr kumimoji="1" lang="en-US" altLang="zh-CN" dirty="0"/>
              <a:t>(2/2)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6C942E-CAF1-F78D-6634-8C7257B94A2E}"/>
                  </a:ext>
                </a:extLst>
              </p:cNvPr>
              <p:cNvSpPr txBox="1"/>
              <p:nvPr/>
            </p:nvSpPr>
            <p:spPr>
              <a:xfrm>
                <a:off x="823385" y="1985142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6C942E-CAF1-F78D-6634-8C7257B94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85" y="1985142"/>
                <a:ext cx="1773766" cy="902555"/>
              </a:xfrm>
              <a:prstGeom prst="rect">
                <a:avLst/>
              </a:prstGeom>
              <a:blipFill>
                <a:blip r:embed="rId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DE27FFA2-9882-E5EA-89B2-BB7EC30B5A7D}"/>
              </a:ext>
            </a:extLst>
          </p:cNvPr>
          <p:cNvSpPr txBox="1"/>
          <p:nvPr/>
        </p:nvSpPr>
        <p:spPr>
          <a:xfrm>
            <a:off x="628650" y="112692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化为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对角</a:t>
            </a:r>
            <a:r>
              <a:rPr kumimoji="1" lang="en-US" altLang="zh-CN" dirty="0"/>
              <a:t>”</a:t>
            </a:r>
            <a:r>
              <a:rPr kumimoji="1" lang="zh-CN" altLang="en-US" dirty="0"/>
              <a:t> 形式</a:t>
            </a: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90A270C1-85F5-799A-7EAF-D18442B0CA58}"/>
              </a:ext>
            </a:extLst>
          </p:cNvPr>
          <p:cNvSpPr/>
          <p:nvPr/>
        </p:nvSpPr>
        <p:spPr>
          <a:xfrm>
            <a:off x="1864783" y="1985142"/>
            <a:ext cx="336551" cy="589288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75E97081-A99C-864B-5940-B3003C5F20EA}"/>
              </a:ext>
            </a:extLst>
          </p:cNvPr>
          <p:cNvSpPr/>
          <p:nvPr/>
        </p:nvSpPr>
        <p:spPr>
          <a:xfrm rot="5400000">
            <a:off x="1848861" y="1845890"/>
            <a:ext cx="350513" cy="1481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9CA0ED-E50C-C41F-894F-9AC8586024E5}"/>
              </a:ext>
            </a:extLst>
          </p:cNvPr>
          <p:cNvSpPr txBox="1"/>
          <p:nvPr/>
        </p:nvSpPr>
        <p:spPr>
          <a:xfrm>
            <a:off x="1579945" y="1496261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100" dirty="0"/>
              <a:t>把这些置为</a:t>
            </a:r>
            <a:r>
              <a:rPr kumimoji="1" lang="en-US" altLang="zh-CN" sz="1100" dirty="0"/>
              <a:t>0</a:t>
            </a:r>
            <a:endParaRPr kumimoji="1" lang="zh-CN" altLang="en-US" sz="11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9AE99B-05AF-E6FB-66E5-023F3BD2BB05}"/>
              </a:ext>
            </a:extLst>
          </p:cNvPr>
          <p:cNvCxnSpPr>
            <a:cxnSpLocks/>
          </p:cNvCxnSpPr>
          <p:nvPr/>
        </p:nvCxnSpPr>
        <p:spPr>
          <a:xfrm>
            <a:off x="2415114" y="2436419"/>
            <a:ext cx="1014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4DEE9E1-587E-1685-13F2-825D2506A174}"/>
              </a:ext>
            </a:extLst>
          </p:cNvPr>
          <p:cNvSpPr txBox="1"/>
          <p:nvPr/>
        </p:nvSpPr>
        <p:spPr>
          <a:xfrm>
            <a:off x="2398816" y="2095827"/>
            <a:ext cx="11487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CN" sz="1050" dirty="0"/>
              <a:t>第二行</a:t>
            </a:r>
            <a:r>
              <a:rPr kumimoji="1" lang="en-US" altLang="zh-CN" sz="1050" dirty="0"/>
              <a:t>+=</a:t>
            </a:r>
            <a:r>
              <a:rPr kumimoji="1" lang="zh-CN" altLang="en-US" sz="1050" dirty="0"/>
              <a:t>第三行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C0FF03-3BA4-2C0F-EAEC-4B68579B57C8}"/>
                  </a:ext>
                </a:extLst>
              </p:cNvPr>
              <p:cNvSpPr txBox="1"/>
              <p:nvPr/>
            </p:nvSpPr>
            <p:spPr>
              <a:xfrm>
                <a:off x="3327983" y="1985142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C0FF03-3BA4-2C0F-EAEC-4B68579B5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83" y="1985142"/>
                <a:ext cx="1773766" cy="902555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51544189-C522-6ECB-F7CD-0F439B5FA4ED}"/>
              </a:ext>
            </a:extLst>
          </p:cNvPr>
          <p:cNvSpPr txBox="1"/>
          <p:nvPr/>
        </p:nvSpPr>
        <p:spPr>
          <a:xfrm>
            <a:off x="4861981" y="2152828"/>
            <a:ext cx="784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CN" sz="1050" dirty="0"/>
              <a:t>第二行</a:t>
            </a:r>
            <a:r>
              <a:rPr kumimoji="1" lang="en-US" altLang="zh-CN" sz="1050" dirty="0"/>
              <a:t>/=2</a:t>
            </a:r>
            <a:endParaRPr kumimoji="1" lang="zh-CN" altLang="en-US" sz="105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78C501-BA15-4C3F-BE38-2870781FD825}"/>
              </a:ext>
            </a:extLst>
          </p:cNvPr>
          <p:cNvCxnSpPr>
            <a:cxnSpLocks/>
          </p:cNvCxnSpPr>
          <p:nvPr/>
        </p:nvCxnSpPr>
        <p:spPr>
          <a:xfrm>
            <a:off x="4720420" y="2436419"/>
            <a:ext cx="9262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DBA526-329A-3A37-DA44-754D3A11BF6F}"/>
                  </a:ext>
                </a:extLst>
              </p:cNvPr>
              <p:cNvSpPr txBox="1"/>
              <p:nvPr/>
            </p:nvSpPr>
            <p:spPr>
              <a:xfrm>
                <a:off x="5505451" y="1985142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DBA526-329A-3A37-DA44-754D3A11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51" y="1985142"/>
                <a:ext cx="1773766" cy="902555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8440E9-170A-113F-0628-9B5687FC23AC}"/>
              </a:ext>
            </a:extLst>
          </p:cNvPr>
          <p:cNvCxnSpPr>
            <a:cxnSpLocks/>
          </p:cNvCxnSpPr>
          <p:nvPr/>
        </p:nvCxnSpPr>
        <p:spPr>
          <a:xfrm>
            <a:off x="2480439" y="3429000"/>
            <a:ext cx="1253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674A6B9-D538-F75C-84FE-E2831AF30DB4}"/>
              </a:ext>
            </a:extLst>
          </p:cNvPr>
          <p:cNvSpPr txBox="1"/>
          <p:nvPr/>
        </p:nvSpPr>
        <p:spPr>
          <a:xfrm>
            <a:off x="2413440" y="3144331"/>
            <a:ext cx="13288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CN" sz="1050" dirty="0"/>
              <a:t>第二行</a:t>
            </a:r>
            <a:r>
              <a:rPr kumimoji="1" lang="en-US" altLang="zh-CN" sz="1050" dirty="0"/>
              <a:t>+=</a:t>
            </a:r>
            <a:r>
              <a:rPr kumimoji="1" lang="zh-CN" altLang="en-US" sz="1050" dirty="0"/>
              <a:t>第三行*</a:t>
            </a:r>
            <a:r>
              <a:rPr kumimoji="1" lang="en-US" altLang="zh-CN" sz="1050" dirty="0"/>
              <a:t>-2</a:t>
            </a:r>
            <a:endParaRPr kumimoji="1" lang="zh-CN" alt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78AF9F3-8A4E-B36D-18FF-37EEA74D8E7F}"/>
                  </a:ext>
                </a:extLst>
              </p:cNvPr>
              <p:cNvSpPr txBox="1"/>
              <p:nvPr/>
            </p:nvSpPr>
            <p:spPr>
              <a:xfrm>
                <a:off x="3733800" y="2977722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78AF9F3-8A4E-B36D-18FF-37EEA74D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977722"/>
                <a:ext cx="1773766" cy="902555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C29D5AC-FF1B-ECF4-1D10-E4578A5A0682}"/>
                  </a:ext>
                </a:extLst>
              </p:cNvPr>
              <p:cNvSpPr txBox="1"/>
              <p:nvPr/>
            </p:nvSpPr>
            <p:spPr>
              <a:xfrm>
                <a:off x="823385" y="4196922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C29D5AC-FF1B-ECF4-1D10-E4578A5A0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85" y="4196922"/>
                <a:ext cx="1773766" cy="902555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ame 45">
            <a:extLst>
              <a:ext uri="{FF2B5EF4-FFF2-40B4-BE49-F238E27FC236}">
                <a16:creationId xmlns:a16="http://schemas.microsoft.com/office/drawing/2014/main" id="{0BB683EB-214D-07BC-4276-DFEF7CD57A59}"/>
              </a:ext>
            </a:extLst>
          </p:cNvPr>
          <p:cNvSpPr/>
          <p:nvPr/>
        </p:nvSpPr>
        <p:spPr>
          <a:xfrm>
            <a:off x="1373717" y="4196921"/>
            <a:ext cx="336551" cy="358145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solidFill>
                <a:schemeClr val="tx1"/>
              </a:solidFill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B2E903E2-ED92-3BCE-403B-D173D4E98C34}"/>
              </a:ext>
            </a:extLst>
          </p:cNvPr>
          <p:cNvSpPr/>
          <p:nvPr/>
        </p:nvSpPr>
        <p:spPr>
          <a:xfrm rot="5400000">
            <a:off x="1362938" y="3947580"/>
            <a:ext cx="350513" cy="148167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7F74B4-2F18-B8CF-04E2-934C6ABBAB4A}"/>
              </a:ext>
            </a:extLst>
          </p:cNvPr>
          <p:cNvSpPr txBox="1"/>
          <p:nvPr/>
        </p:nvSpPr>
        <p:spPr>
          <a:xfrm>
            <a:off x="1092672" y="3618667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100" dirty="0"/>
              <a:t>把这些置为</a:t>
            </a:r>
            <a:r>
              <a:rPr kumimoji="1" lang="en-US" altLang="zh-CN" sz="1100" dirty="0"/>
              <a:t>0</a:t>
            </a:r>
            <a:endParaRPr kumimoji="1" lang="zh-CN" altLang="en-US" sz="1100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56CE1A5-5078-8632-ED3A-115F840AB12A}"/>
              </a:ext>
            </a:extLst>
          </p:cNvPr>
          <p:cNvCxnSpPr>
            <a:cxnSpLocks/>
          </p:cNvCxnSpPr>
          <p:nvPr/>
        </p:nvCxnSpPr>
        <p:spPr>
          <a:xfrm>
            <a:off x="2464341" y="4648199"/>
            <a:ext cx="1253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C8195C9-61E0-C408-62E5-245C75BC00E0}"/>
              </a:ext>
            </a:extLst>
          </p:cNvPr>
          <p:cNvSpPr txBox="1"/>
          <p:nvPr/>
        </p:nvSpPr>
        <p:spPr>
          <a:xfrm>
            <a:off x="2426607" y="4375993"/>
            <a:ext cx="13288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CN" sz="1050" dirty="0"/>
              <a:t>第</a:t>
            </a:r>
            <a:r>
              <a:rPr kumimoji="1" lang="zh-CN" altLang="en-US" sz="1050" dirty="0"/>
              <a:t>一</a:t>
            </a:r>
            <a:r>
              <a:rPr kumimoji="1" lang="zh-CN" altLang="en-CN" sz="1050" dirty="0"/>
              <a:t>行</a:t>
            </a:r>
            <a:r>
              <a:rPr kumimoji="1" lang="en-US" altLang="zh-CN" sz="1050" dirty="0"/>
              <a:t>+=</a:t>
            </a:r>
            <a:r>
              <a:rPr kumimoji="1" lang="zh-CN" altLang="en-US" sz="1050" dirty="0"/>
              <a:t>第二行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523343-7694-37FB-87C2-6932D052B2C6}"/>
                  </a:ext>
                </a:extLst>
              </p:cNvPr>
              <p:cNvSpPr txBox="1"/>
              <p:nvPr/>
            </p:nvSpPr>
            <p:spPr>
              <a:xfrm>
                <a:off x="3547533" y="4196922"/>
                <a:ext cx="177376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523343-7694-37FB-87C2-6932D052B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533" y="4196922"/>
                <a:ext cx="1773766" cy="902555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3DCBF15-8403-8F4B-7713-2285FFB4FE14}"/>
                  </a:ext>
                </a:extLst>
              </p:cNvPr>
              <p:cNvSpPr txBox="1"/>
              <p:nvPr/>
            </p:nvSpPr>
            <p:spPr>
              <a:xfrm>
                <a:off x="5646631" y="4141602"/>
                <a:ext cx="2132250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3DCBF15-8403-8F4B-7713-2285FFB4F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631" y="4141602"/>
                <a:ext cx="2132250" cy="976614"/>
              </a:xfrm>
              <a:prstGeom prst="rect">
                <a:avLst/>
              </a:prstGeom>
              <a:blipFill>
                <a:blip r:embed="rId8"/>
                <a:stretch>
                  <a:fillRect l="-71598" t="-200000" b="-2860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881825B-244B-E097-4A38-8714AA9D87C9}"/>
                  </a:ext>
                </a:extLst>
              </p:cNvPr>
              <p:cNvSpPr txBox="1"/>
              <p:nvPr/>
            </p:nvSpPr>
            <p:spPr>
              <a:xfrm>
                <a:off x="5201719" y="4463532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881825B-244B-E097-4A38-8714AA9D8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719" y="4463532"/>
                <a:ext cx="44916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6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2" grpId="0"/>
      <p:bldP spid="44" grpId="0"/>
      <p:bldP spid="45" grpId="0"/>
      <p:bldP spid="46" grpId="0" animBg="1"/>
      <p:bldP spid="47" grpId="0" animBg="1"/>
      <p:bldP spid="48" grpId="0"/>
      <p:bldP spid="50" grpId="0"/>
      <p:bldP spid="51" grpId="0"/>
      <p:bldP spid="52" grpId="0"/>
      <p:bldP spid="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39FF9B-AE47-04E3-B391-A6BF0026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917BA-A73D-CB95-4B22-E5DD1526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📚</a:t>
            </a:r>
            <a:r>
              <a:rPr kumimoji="1" lang="zh-CN" altLang="en-US" dirty="0"/>
              <a:t>线性方程组</a:t>
            </a:r>
            <a:r>
              <a:rPr kumimoji="1" lang="en-US" altLang="zh-CN" dirty="0"/>
              <a:t>:</a:t>
            </a:r>
            <a:r>
              <a:rPr kumimoji="1" lang="zh-CN" altLang="en-US" dirty="0"/>
              <a:t> 实现这个过程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FE505-9B68-D717-3037-1CE2535E4A7B}"/>
              </a:ext>
            </a:extLst>
          </p:cNvPr>
          <p:cNvSpPr txBox="1"/>
          <p:nvPr/>
        </p:nvSpPr>
        <p:spPr>
          <a:xfrm>
            <a:off x="795867" y="1210733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好奇</a:t>
            </a:r>
            <a:r>
              <a:rPr kumimoji="1" lang="en-US" altLang="zh-CN" dirty="0"/>
              <a:t>:</a:t>
            </a:r>
            <a:r>
              <a:rPr kumimoji="1" lang="zh-CN" altLang="en-US" dirty="0"/>
              <a:t> 矩阵乘法是变量代换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84470-D4ED-C61C-1E3D-B48A3146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1580065"/>
            <a:ext cx="4787900" cy="90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ABD95C-152D-1CB2-6BAD-925FAAA32D3A}"/>
              </a:ext>
            </a:extLst>
          </p:cNvPr>
          <p:cNvSpPr txBox="1"/>
          <p:nvPr/>
        </p:nvSpPr>
        <p:spPr>
          <a:xfrm>
            <a:off x="2762240" y="2481765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将第二个方程带入第一个方程中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F33D9-492F-23A9-2FA2-BA31C4052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2875551"/>
            <a:ext cx="48387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0C76A7-D344-C592-974B-37413BD9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190" y="4082137"/>
            <a:ext cx="4876800" cy="1701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C78B15-00CF-98EC-736E-CC91D90022D3}"/>
              </a:ext>
            </a:extLst>
          </p:cNvPr>
          <p:cNvSpPr txBox="1"/>
          <p:nvPr/>
        </p:nvSpPr>
        <p:spPr>
          <a:xfrm>
            <a:off x="795867" y="377350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就得到了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36481-66CF-E5EA-8746-7374DF645C15}"/>
              </a:ext>
            </a:extLst>
          </p:cNvPr>
          <p:cNvSpPr txBox="1"/>
          <p:nvPr/>
        </p:nvSpPr>
        <p:spPr>
          <a:xfrm>
            <a:off x="802433" y="599025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dirty="0"/>
              <a:t>B2105</a:t>
            </a:r>
            <a:r>
              <a:rPr kumimoji="1" lang="zh-CN" altLang="en-US" dirty="0"/>
              <a:t> 矩阵乘法</a:t>
            </a:r>
          </a:p>
        </p:txBody>
      </p:sp>
    </p:spTree>
    <p:extLst>
      <p:ext uri="{BB962C8B-B14F-4D97-AF65-F5344CB8AC3E}">
        <p14:creationId xmlns:p14="http://schemas.microsoft.com/office/powerpoint/2010/main" val="545656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A3E49-A63D-62F9-EFFB-EE0A9B5B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446E4-8BCA-02C2-45CF-CEDEB525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线性方程组</a:t>
            </a:r>
            <a:r>
              <a:rPr kumimoji="1" lang="en-US" altLang="zh-CN" dirty="0"/>
              <a:t>:</a:t>
            </a:r>
            <a:r>
              <a:rPr kumimoji="1" lang="zh-CN" altLang="en-US" dirty="0"/>
              <a:t> 无解和无穷解的情况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AD7F0B-8E0F-E6BA-B12E-2E56D80F470D}"/>
                  </a:ext>
                </a:extLst>
              </p:cNvPr>
              <p:cNvSpPr txBox="1"/>
              <p:nvPr/>
            </p:nvSpPr>
            <p:spPr>
              <a:xfrm>
                <a:off x="813600" y="1281600"/>
                <a:ext cx="27019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出现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=1⇒</m:t>
                    </m:r>
                  </m:oMath>
                </a14:m>
                <a:r>
                  <a:rPr kumimoji="1" lang="zh-CN" altLang="en-US" dirty="0"/>
                  <a:t>无解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出现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=0⇒</m:t>
                    </m:r>
                  </m:oMath>
                </a14:m>
                <a:r>
                  <a:rPr kumimoji="1" lang="zh-CN" altLang="en-CN" dirty="0"/>
                  <a:t>无数</a:t>
                </a:r>
                <a:r>
                  <a:rPr kumimoji="1" lang="zh-CN" altLang="en-US" dirty="0"/>
                  <a:t>解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AD7F0B-8E0F-E6BA-B12E-2E56D80F4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0" y="1281600"/>
                <a:ext cx="2701958" cy="646331"/>
              </a:xfrm>
              <a:prstGeom prst="rect">
                <a:avLst/>
              </a:prstGeom>
              <a:blipFill>
                <a:blip r:embed="rId2"/>
                <a:stretch>
                  <a:fillRect l="-1402" t="-5769" r="-935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DDE0DF-5FE5-C3A3-EE45-81DC7A36FD2C}"/>
              </a:ext>
            </a:extLst>
          </p:cNvPr>
          <p:cNvSpPr txBox="1"/>
          <p:nvPr/>
        </p:nvSpPr>
        <p:spPr>
          <a:xfrm>
            <a:off x="813600" y="253792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名词</a:t>
            </a:r>
            <a:r>
              <a:rPr kumimoji="1" lang="en-US" altLang="zh-CN" dirty="0"/>
              <a:t>:</a:t>
            </a:r>
            <a:r>
              <a:rPr kumimoji="1" lang="zh-CN" altLang="en-US" dirty="0"/>
              <a:t> 矩阵</a:t>
            </a:r>
            <a:r>
              <a:rPr kumimoji="1" lang="en-US" altLang="zh-CN" dirty="0"/>
              <a:t>,</a:t>
            </a:r>
            <a:r>
              <a:rPr kumimoji="1" lang="zh-CN" altLang="en-US" dirty="0"/>
              <a:t> 矩阵的秩</a:t>
            </a:r>
          </a:p>
        </p:txBody>
      </p:sp>
    </p:spTree>
    <p:extLst>
      <p:ext uri="{BB962C8B-B14F-4D97-AF65-F5344CB8AC3E}">
        <p14:creationId xmlns:p14="http://schemas.microsoft.com/office/powerpoint/2010/main" val="3262679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81C39-7053-8B35-4CF8-1B648D15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726DC9-B6B8-DB97-723C-69A067EB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马上</a:t>
            </a:r>
            <a:r>
              <a:rPr kumimoji="1" lang="en-US" altLang="zh-CN" dirty="0"/>
              <a:t>:</a:t>
            </a:r>
            <a:r>
              <a:rPr kumimoji="1" lang="zh-CN" altLang="en-US" dirty="0"/>
              <a:t> 结构和它的递归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2E0DF-838C-86C8-9BE7-30B66F2D7349}"/>
              </a:ext>
            </a:extLst>
          </p:cNvPr>
          <p:cNvSpPr txBox="1"/>
          <p:nvPr/>
        </p:nvSpPr>
        <p:spPr>
          <a:xfrm>
            <a:off x="674176" y="1325105"/>
            <a:ext cx="1912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Node{</a:t>
            </a:r>
          </a:p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	int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	Node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nxt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2D156E-2C18-DF41-B7E6-9AEA163A19F8}"/>
              </a:ext>
            </a:extLst>
          </p:cNvPr>
          <p:cNvCxnSpPr/>
          <p:nvPr/>
        </p:nvCxnSpPr>
        <p:spPr>
          <a:xfrm flipH="1">
            <a:off x="2586879" y="2084522"/>
            <a:ext cx="9079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E32B8C9-FE41-4F7B-A290-3C32B3B5569A}"/>
              </a:ext>
            </a:extLst>
          </p:cNvPr>
          <p:cNvSpPr/>
          <p:nvPr/>
        </p:nvSpPr>
        <p:spPr>
          <a:xfrm>
            <a:off x="3494869" y="1945037"/>
            <a:ext cx="1208868" cy="3487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结构的递归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6F761-2A2D-463D-1AAC-BE69D80D5C30}"/>
              </a:ext>
            </a:extLst>
          </p:cNvPr>
          <p:cNvSpPr txBox="1"/>
          <p:nvPr/>
        </p:nvSpPr>
        <p:spPr>
          <a:xfrm>
            <a:off x="792000" y="3060000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方法</a:t>
            </a:r>
            <a:r>
              <a:rPr kumimoji="1" lang="en-US" altLang="zh-CN" dirty="0"/>
              <a:t>1:</a:t>
            </a:r>
            <a:r>
              <a:rPr kumimoji="1" lang="zh-CN" altLang="en-US" dirty="0"/>
              <a:t> 使用一个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池子</a:t>
            </a:r>
            <a:r>
              <a:rPr kumimoji="1" lang="en-US" altLang="zh-CN" dirty="0"/>
              <a:t>”,</a:t>
            </a:r>
            <a:r>
              <a:rPr kumimoji="1" lang="zh-CN" altLang="en-US" dirty="0"/>
              <a:t> 下一个是它的编号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64016-3E84-953C-0CA1-AE91861A669D}"/>
              </a:ext>
            </a:extLst>
          </p:cNvPr>
          <p:cNvSpPr txBox="1"/>
          <p:nvPr/>
        </p:nvSpPr>
        <p:spPr>
          <a:xfrm>
            <a:off x="2172144" y="3594566"/>
            <a:ext cx="479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nxt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[m]</a:t>
            </a:r>
            <a:r>
              <a:rPr kumimoji="1" lang="en-US" altLang="zh-CN" dirty="0"/>
              <a:t>:=</a:t>
            </a:r>
            <a:r>
              <a:rPr kumimoji="1" lang="zh-CN" altLang="en-US" dirty="0"/>
              <a:t>编号为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kumimoji="1" lang="zh-CN" altLang="en-US" dirty="0"/>
              <a:t>的节点下一个编号为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nxt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[m]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6097B-3B45-BE9E-8529-A70AD0DD4880}"/>
              </a:ext>
            </a:extLst>
          </p:cNvPr>
          <p:cNvSpPr txBox="1"/>
          <p:nvPr/>
        </p:nvSpPr>
        <p:spPr>
          <a:xfrm>
            <a:off x="792000" y="463856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方法</a:t>
            </a:r>
            <a:r>
              <a:rPr kumimoji="1" lang="en-US" altLang="zh-CN" dirty="0"/>
              <a:t>2:</a:t>
            </a:r>
            <a:r>
              <a:rPr kumimoji="1" lang="zh-CN" altLang="en-US" dirty="0"/>
              <a:t> 指针</a:t>
            </a:r>
            <a:r>
              <a:rPr kumimoji="1" lang="en-US" altLang="zh-CN" dirty="0"/>
              <a:t>(Later)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0785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ABDB0-8779-CC9A-0AAC-0F679822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7CFEA-189A-3BE5-9FA0-75086BE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递归的数据结构 </a:t>
            </a:r>
            <a:r>
              <a:rPr kumimoji="1" lang="en-US" altLang="zh-CN" dirty="0"/>
              <a:t>(</a:t>
            </a:r>
            <a:r>
              <a:rPr kumimoji="1" lang="zh-CN" altLang="en-US" dirty="0"/>
              <a:t>引言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3C3DC-FACF-1854-942F-73F285EF84BD}"/>
              </a:ext>
            </a:extLst>
          </p:cNvPr>
          <p:cNvSpPr txBox="1"/>
          <p:nvPr/>
        </p:nvSpPr>
        <p:spPr>
          <a:xfrm>
            <a:off x="740780" y="1238491"/>
            <a:ext cx="4249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马上</a:t>
            </a:r>
            <a:r>
              <a:rPr kumimoji="1" lang="en-US" altLang="zh-CN" dirty="0"/>
              <a:t>:</a:t>
            </a:r>
            <a:r>
              <a:rPr kumimoji="1" lang="zh-CN" altLang="en-US" dirty="0"/>
              <a:t> 链表简介</a:t>
            </a:r>
            <a:r>
              <a:rPr kumimoji="1" lang="en-US" altLang="zh-CN" dirty="0"/>
              <a:t>;</a:t>
            </a:r>
            <a:r>
              <a:rPr kumimoji="1" lang="zh-CN" altLang="en-US" dirty="0"/>
              <a:t> 如何表示递归的结构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考虑场景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CC87D-2554-8290-0902-D74733D3C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139" y="2537969"/>
            <a:ext cx="2767971" cy="2068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5F907D-14FA-F07B-ABFE-094BCAA65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85" y="2537969"/>
            <a:ext cx="2738707" cy="2068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E48068-0E35-9C96-0D52-70E192DF7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660" y="2537969"/>
            <a:ext cx="2758340" cy="20687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7EFD54-8263-1171-7181-77FD18C7503F}"/>
              </a:ext>
            </a:extLst>
          </p:cNvPr>
          <p:cNvSpPr txBox="1"/>
          <p:nvPr/>
        </p:nvSpPr>
        <p:spPr>
          <a:xfrm>
            <a:off x="225125" y="469618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“</a:t>
            </a:r>
            <a:r>
              <a:rPr kumimoji="1" lang="zh-CN" altLang="en-US" dirty="0"/>
              <a:t>请你到计算机楼</a:t>
            </a:r>
            <a:r>
              <a:rPr kumimoji="1" lang="en-US" altLang="zh-CN" dirty="0"/>
              <a:t>809</a:t>
            </a:r>
            <a:r>
              <a:rPr kumimoji="1" lang="zh-CN" altLang="en-US" dirty="0"/>
              <a:t>找我</a:t>
            </a:r>
            <a:r>
              <a:rPr kumimoji="1" lang="en-US" altLang="zh-CN" dirty="0"/>
              <a:t>”</a:t>
            </a:r>
            <a:endParaRPr kumimoji="1"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D1069-3F7C-72FE-06C5-FB37E8E90F78}"/>
              </a:ext>
            </a:extLst>
          </p:cNvPr>
          <p:cNvSpPr txBox="1"/>
          <p:nvPr/>
        </p:nvSpPr>
        <p:spPr>
          <a:xfrm>
            <a:off x="3141380" y="469618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“</a:t>
            </a:r>
            <a:r>
              <a:rPr kumimoji="1" lang="zh-CN" altLang="en-US" dirty="0"/>
              <a:t>和系主任有点事</a:t>
            </a:r>
            <a:r>
              <a:rPr kumimoji="1" lang="en-US" altLang="zh-CN" dirty="0"/>
              <a:t>,</a:t>
            </a:r>
            <a:r>
              <a:rPr kumimoji="1" lang="zh-CN" altLang="en-US" dirty="0"/>
              <a:t> 你来</a:t>
            </a:r>
            <a:r>
              <a:rPr kumimoji="1" lang="en-US" altLang="zh-CN" dirty="0"/>
              <a:t>816</a:t>
            </a:r>
            <a:r>
              <a:rPr kumimoji="1" lang="zh-CN" altLang="en-US" dirty="0"/>
              <a:t>吧</a:t>
            </a:r>
            <a:r>
              <a:rPr kumimoji="1" lang="en-US" altLang="zh-CN" dirty="0"/>
              <a:t>”</a:t>
            </a:r>
            <a:endParaRPr kumimoji="1"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C0F4C2-6AC6-A826-93E2-CA4B403AFC18}"/>
              </a:ext>
            </a:extLst>
          </p:cNvPr>
          <p:cNvSpPr txBox="1"/>
          <p:nvPr/>
        </p:nvSpPr>
        <p:spPr>
          <a:xfrm>
            <a:off x="7253466" y="469618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(</a:t>
            </a:r>
            <a:r>
              <a:rPr kumimoji="1" lang="zh-CN" altLang="en-US" dirty="0"/>
              <a:t>找到目标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9ED09-F784-82E0-0F01-80575E2C9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17" y="3062680"/>
            <a:ext cx="2455663" cy="50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2233D8-1880-3606-58AB-152AD7DBD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0401" y="1911719"/>
            <a:ext cx="1549400" cy="63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982373-3CEF-B799-67B9-A739AE6AB8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351" y="1867269"/>
            <a:ext cx="1282700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917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F27C1-174A-337E-36E1-A837ACA7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AF3A65-4260-E2A0-D111-D68202F6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链表定义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CEBD63-9F0A-F332-1B30-2EE372739110}"/>
                  </a:ext>
                </a:extLst>
              </p:cNvPr>
              <p:cNvSpPr txBox="1"/>
              <p:nvPr/>
            </p:nvSpPr>
            <p:spPr>
              <a:xfrm>
                <a:off x="820615" y="1242646"/>
                <a:ext cx="61733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链表的定义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一般</a:t>
                </a:r>
                <a:r>
                  <a:rPr kumimoji="1" lang="en-US" altLang="zh-CN" dirty="0"/>
                  <a:t>):</a:t>
                </a:r>
                <a:r>
                  <a:rPr kumimoji="1" lang="zh-CN" altLang="en-US" dirty="0"/>
                  <a:t> 用链把数据串起来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链表的定义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神金</a:t>
                </a:r>
                <a:r>
                  <a:rPr kumimoji="1" lang="en-US" altLang="zh-CN" dirty="0"/>
                  <a:t>):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1" lang="zh-CN" altLang="en-US" dirty="0"/>
                  <a:t>是链表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一个节点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下一个元素是链表的东西也是链表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CEBD63-9F0A-F332-1B30-2EE37273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5" y="1242646"/>
                <a:ext cx="6173362" cy="1200329"/>
              </a:xfrm>
              <a:prstGeom prst="rect">
                <a:avLst/>
              </a:prstGeom>
              <a:blipFill>
                <a:blip r:embed="rId3"/>
                <a:stretch>
                  <a:fillRect l="-616" t="-3125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E750A2-A86B-45E0-D364-6B54AC9DD327}"/>
                  </a:ext>
                </a:extLst>
              </p:cNvPr>
              <p:cNvSpPr txBox="1"/>
              <p:nvPr/>
            </p:nvSpPr>
            <p:spPr>
              <a:xfrm>
                <a:off x="6166338" y="3001108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E750A2-A86B-45E0-D364-6B54AC9DD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38" y="3001108"/>
                <a:ext cx="39305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DCCE682-4ADE-B57E-B59F-A240F7D6FAC7}"/>
              </a:ext>
            </a:extLst>
          </p:cNvPr>
          <p:cNvSpPr/>
          <p:nvPr/>
        </p:nvSpPr>
        <p:spPr>
          <a:xfrm>
            <a:off x="5825954" y="2807677"/>
            <a:ext cx="1073823" cy="124264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3CA7E-AC7E-2CE8-AA2A-89B89895FD0E}"/>
              </a:ext>
            </a:extLst>
          </p:cNvPr>
          <p:cNvSpPr txBox="1"/>
          <p:nvPr/>
        </p:nvSpPr>
        <p:spPr>
          <a:xfrm>
            <a:off x="6039699" y="36809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链表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6DFA7-38AD-9150-FB7E-532B02D79D86}"/>
              </a:ext>
            </a:extLst>
          </p:cNvPr>
          <p:cNvSpPr/>
          <p:nvPr/>
        </p:nvSpPr>
        <p:spPr>
          <a:xfrm>
            <a:off x="3669323" y="2895600"/>
            <a:ext cx="316523" cy="3516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69709D-FC4D-4C9D-E54C-3439896FD796}"/>
              </a:ext>
            </a:extLst>
          </p:cNvPr>
          <p:cNvSpPr/>
          <p:nvPr/>
        </p:nvSpPr>
        <p:spPr>
          <a:xfrm>
            <a:off x="3985846" y="2895600"/>
            <a:ext cx="316523" cy="3516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576068-2968-E9A6-DBD7-B6612CCB144F}"/>
              </a:ext>
            </a:extLst>
          </p:cNvPr>
          <p:cNvCxnSpPr>
            <a:stCxn id="9" idx="3"/>
            <a:endCxn id="6" idx="1"/>
          </p:cNvCxnSpPr>
          <p:nvPr/>
        </p:nvCxnSpPr>
        <p:spPr>
          <a:xfrm>
            <a:off x="4302369" y="3071446"/>
            <a:ext cx="1523585" cy="35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4DA17F-DAAD-EAB7-967D-111D2AFDEBAA}"/>
              </a:ext>
            </a:extLst>
          </p:cNvPr>
          <p:cNvSpPr/>
          <p:nvPr/>
        </p:nvSpPr>
        <p:spPr>
          <a:xfrm>
            <a:off x="3153508" y="2645097"/>
            <a:ext cx="4869169" cy="218481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6A7C7E-0BAC-0909-D88D-022B10C594D2}"/>
              </a:ext>
            </a:extLst>
          </p:cNvPr>
          <p:cNvSpPr txBox="1"/>
          <p:nvPr/>
        </p:nvSpPr>
        <p:spPr>
          <a:xfrm>
            <a:off x="5264926" y="44253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链表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E4C5A5-9A76-93D4-F543-49B7E8119328}"/>
              </a:ext>
            </a:extLst>
          </p:cNvPr>
          <p:cNvSpPr/>
          <p:nvPr/>
        </p:nvSpPr>
        <p:spPr>
          <a:xfrm>
            <a:off x="1769438" y="2825262"/>
            <a:ext cx="316523" cy="3516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5698B9-C233-B7BE-9FC8-6CF379A20630}"/>
              </a:ext>
            </a:extLst>
          </p:cNvPr>
          <p:cNvSpPr/>
          <p:nvPr/>
        </p:nvSpPr>
        <p:spPr>
          <a:xfrm>
            <a:off x="2085961" y="2825262"/>
            <a:ext cx="316523" cy="3516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23B5E2-6720-97B7-71CE-EAF36344B674}"/>
              </a:ext>
            </a:extLst>
          </p:cNvPr>
          <p:cNvCxnSpPr>
            <a:cxnSpLocks/>
            <a:stCxn id="18" idx="3"/>
            <a:endCxn id="8" idx="1"/>
          </p:cNvCxnSpPr>
          <p:nvPr/>
        </p:nvCxnSpPr>
        <p:spPr>
          <a:xfrm>
            <a:off x="2402484" y="3001108"/>
            <a:ext cx="1266839" cy="7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A663DFC-EF64-D0E5-BF41-86E4DA48B928}"/>
              </a:ext>
            </a:extLst>
          </p:cNvPr>
          <p:cNvSpPr/>
          <p:nvPr/>
        </p:nvSpPr>
        <p:spPr>
          <a:xfrm>
            <a:off x="1063657" y="2588585"/>
            <a:ext cx="7451693" cy="302676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C7E732-F202-7FE0-F525-9E990DF5341F}"/>
              </a:ext>
            </a:extLst>
          </p:cNvPr>
          <p:cNvSpPr txBox="1"/>
          <p:nvPr/>
        </p:nvSpPr>
        <p:spPr>
          <a:xfrm>
            <a:off x="4740995" y="50715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链表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5EF101-D22E-189D-A4E1-E829E6AD0F81}"/>
              </a:ext>
            </a:extLst>
          </p:cNvPr>
          <p:cNvSpPr txBox="1"/>
          <p:nvPr/>
        </p:nvSpPr>
        <p:spPr>
          <a:xfrm>
            <a:off x="773723" y="59436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关键是怎么表示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下一个元素还是这一类的</a:t>
            </a:r>
            <a:r>
              <a:rPr kumimoji="1" lang="en-US" altLang="zh-CN" dirty="0"/>
              <a:t>”?</a:t>
            </a:r>
            <a:endParaRPr kumimoji="1" lang="zh-CN" alt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2EFFFA-3749-2B67-F1B6-FD199B37FAC3}"/>
              </a:ext>
            </a:extLst>
          </p:cNvPr>
          <p:cNvSpPr/>
          <p:nvPr/>
        </p:nvSpPr>
        <p:spPr>
          <a:xfrm>
            <a:off x="5264926" y="1547547"/>
            <a:ext cx="3621166" cy="3868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马上会看到为啥要神金版本的定义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.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62B688-3D98-F87F-B931-3339590F77A3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3153508" y="1737248"/>
            <a:ext cx="2111418" cy="3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3C74C945-F030-D01C-4760-6FA20FAA1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276" y="5754811"/>
            <a:ext cx="773723" cy="6003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B33A0C-3B5D-0247-EB8E-F150DCAB9A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rcRect l="12769" t="21705"/>
          <a:stretch/>
        </p:blipFill>
        <p:spPr>
          <a:xfrm flipH="1">
            <a:off x="44441" y="1578041"/>
            <a:ext cx="776174" cy="5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4" grpId="0" animBg="1"/>
      <p:bldP spid="14" grpId="1" animBg="1"/>
      <p:bldP spid="15" grpId="0"/>
      <p:bldP spid="17" grpId="0" animBg="1"/>
      <p:bldP spid="18" grpId="0" animBg="1"/>
      <p:bldP spid="22" grpId="0" animBg="1"/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A8816-ADD1-003D-0482-F7328D6A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1AA880-BE00-5142-7B88-746AAE51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链表表示</a:t>
            </a:r>
            <a:r>
              <a:rPr kumimoji="1" lang="en-US" altLang="zh-CN" dirty="0"/>
              <a:t>(</a:t>
            </a:r>
            <a:r>
              <a:rPr kumimoji="1" lang="zh-CN" altLang="en-US" dirty="0"/>
              <a:t>数组版本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AF38E9-37E6-240A-F0FC-841FBAD00076}"/>
                  </a:ext>
                </a:extLst>
              </p:cNvPr>
              <p:cNvSpPr txBox="1"/>
              <p:nvPr/>
            </p:nvSpPr>
            <p:spPr>
              <a:xfrm>
                <a:off x="691662" y="1336431"/>
                <a:ext cx="52758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把它们像办公室一样组织起来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通过门牌号表示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一个节点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它的下一个节点的编号是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nxt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AF38E9-37E6-240A-F0FC-841FBAD00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2" y="1336431"/>
                <a:ext cx="5275803" cy="923330"/>
              </a:xfrm>
              <a:prstGeom prst="rect">
                <a:avLst/>
              </a:prstGeom>
              <a:blipFill>
                <a:blip r:embed="rId2"/>
                <a:stretch>
                  <a:fillRect l="-721" t="-4054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40A8116-74D1-BD48-ED13-40FDFAA6D7FA}"/>
              </a:ext>
            </a:extLst>
          </p:cNvPr>
          <p:cNvSpPr/>
          <p:nvPr/>
        </p:nvSpPr>
        <p:spPr>
          <a:xfrm>
            <a:off x="2609964" y="2989394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1BEB0-A351-2DC6-D3D8-77B2AC391C39}"/>
              </a:ext>
            </a:extLst>
          </p:cNvPr>
          <p:cNvSpPr txBox="1"/>
          <p:nvPr/>
        </p:nvSpPr>
        <p:spPr>
          <a:xfrm>
            <a:off x="1109410" y="300988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/>
              <a:t>val</a:t>
            </a:r>
            <a:r>
              <a:rPr kumimoji="1" lang="en-US" altLang="zh-CN" dirty="0"/>
              <a:t>(</a:t>
            </a:r>
            <a:r>
              <a:rPr kumimoji="1" lang="zh-CN" altLang="en-US" dirty="0"/>
              <a:t>数据值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6EA2B-173A-B0AA-89E6-6675D92448B6}"/>
              </a:ext>
            </a:extLst>
          </p:cNvPr>
          <p:cNvSpPr/>
          <p:nvPr/>
        </p:nvSpPr>
        <p:spPr>
          <a:xfrm>
            <a:off x="3336795" y="2989394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0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4F088A-608F-2DCA-B4EA-7CA1D2C3623E}"/>
              </a:ext>
            </a:extLst>
          </p:cNvPr>
          <p:cNvSpPr/>
          <p:nvPr/>
        </p:nvSpPr>
        <p:spPr>
          <a:xfrm>
            <a:off x="4063626" y="2989394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9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215F0-965E-590B-5C5F-A65D590E620E}"/>
              </a:ext>
            </a:extLst>
          </p:cNvPr>
          <p:cNvSpPr/>
          <p:nvPr/>
        </p:nvSpPr>
        <p:spPr>
          <a:xfrm>
            <a:off x="4790457" y="2989394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450E1-A7D5-CB4F-A405-626F39D7B16A}"/>
              </a:ext>
            </a:extLst>
          </p:cNvPr>
          <p:cNvSpPr/>
          <p:nvPr/>
        </p:nvSpPr>
        <p:spPr>
          <a:xfrm>
            <a:off x="5517288" y="2989394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7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05BB9A-F348-F63B-050F-507858455B9A}"/>
              </a:ext>
            </a:extLst>
          </p:cNvPr>
          <p:cNvSpPr/>
          <p:nvPr/>
        </p:nvSpPr>
        <p:spPr>
          <a:xfrm>
            <a:off x="6244119" y="2989394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BAAD0-456D-4FCE-6AFE-3A940EBE5186}"/>
              </a:ext>
            </a:extLst>
          </p:cNvPr>
          <p:cNvSpPr txBox="1"/>
          <p:nvPr/>
        </p:nvSpPr>
        <p:spPr>
          <a:xfrm>
            <a:off x="1074241" y="37592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/>
              <a:t>nxt</a:t>
            </a:r>
            <a:r>
              <a:rPr kumimoji="1" lang="en-US" altLang="zh-CN" dirty="0"/>
              <a:t>(</a:t>
            </a:r>
            <a:r>
              <a:rPr kumimoji="1" lang="zh-CN" altLang="en-US" dirty="0"/>
              <a:t>下一个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5CA840-B313-3E74-5AEB-942BA948B730}"/>
              </a:ext>
            </a:extLst>
          </p:cNvPr>
          <p:cNvSpPr txBox="1"/>
          <p:nvPr/>
        </p:nvSpPr>
        <p:spPr>
          <a:xfrm>
            <a:off x="2114705" y="2555668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03B27D-853D-EB4E-14F3-1BDC8CE499E3}"/>
              </a:ext>
            </a:extLst>
          </p:cNvPr>
          <p:cNvSpPr/>
          <p:nvPr/>
        </p:nvSpPr>
        <p:spPr>
          <a:xfrm>
            <a:off x="2602732" y="3785627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4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979F47-7D00-F743-B211-041FD812A085}"/>
              </a:ext>
            </a:extLst>
          </p:cNvPr>
          <p:cNvSpPr/>
          <p:nvPr/>
        </p:nvSpPr>
        <p:spPr>
          <a:xfrm>
            <a:off x="4790457" y="3774905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EBE0B-5ABB-9653-D980-9670655F8A7E}"/>
              </a:ext>
            </a:extLst>
          </p:cNvPr>
          <p:cNvSpPr/>
          <p:nvPr/>
        </p:nvSpPr>
        <p:spPr>
          <a:xfrm>
            <a:off x="3329563" y="3785627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3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63ED40-4726-8951-CB98-7E6A259107F3}"/>
              </a:ext>
            </a:extLst>
          </p:cNvPr>
          <p:cNvSpPr/>
          <p:nvPr/>
        </p:nvSpPr>
        <p:spPr>
          <a:xfrm>
            <a:off x="4063626" y="3785627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5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CE6650-67E1-257D-C840-19E6558E7F0A}"/>
              </a:ext>
            </a:extLst>
          </p:cNvPr>
          <p:cNvSpPr/>
          <p:nvPr/>
        </p:nvSpPr>
        <p:spPr>
          <a:xfrm>
            <a:off x="5524520" y="3774905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6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C7B4EE-A1FE-9699-1002-0DFEA5AA1874}"/>
              </a:ext>
            </a:extLst>
          </p:cNvPr>
          <p:cNvSpPr/>
          <p:nvPr/>
        </p:nvSpPr>
        <p:spPr>
          <a:xfrm>
            <a:off x="6244118" y="3785627"/>
            <a:ext cx="726831" cy="4103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-1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FCE0D0-13FF-3468-366D-C7A57EA04964}"/>
              </a:ext>
            </a:extLst>
          </p:cNvPr>
          <p:cNvSpPr txBox="1"/>
          <p:nvPr/>
        </p:nvSpPr>
        <p:spPr>
          <a:xfrm>
            <a:off x="691662" y="4598240"/>
            <a:ext cx="536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从</a:t>
            </a:r>
            <a:r>
              <a:rPr kumimoji="1" lang="en-US" altLang="zh-CN" dirty="0"/>
              <a:t>1</a:t>
            </a:r>
            <a:r>
              <a:rPr kumimoji="1" lang="zh-CN" altLang="en-US" dirty="0"/>
              <a:t>开始</a:t>
            </a:r>
            <a:r>
              <a:rPr kumimoji="1" lang="en-US" altLang="zh-CN" dirty="0"/>
              <a:t>,</a:t>
            </a:r>
            <a:r>
              <a:rPr kumimoji="1" lang="zh-CN" altLang="en-US" dirty="0"/>
              <a:t> 构成的链表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5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0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9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7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3</a:t>
            </a:r>
            <a:r>
              <a:rPr kumimoji="1" lang="zh-CN" altLang="en-US" dirty="0">
                <a:sym typeface="Wingdings" pitchFamily="2" charset="2"/>
              </a:rPr>
              <a:t> </a:t>
            </a:r>
            <a:endParaRPr kumimoji="1" lang="zh-CN" alt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40858D-541A-E92E-1E77-766FB38F5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500" l="9375" r="93750">
                        <a14:foregroundMark x1="26420" y1="50357" x2="30966" y2="51786"/>
                        <a14:foregroundMark x1="29261" y1="54643" x2="28693" y2="59643"/>
                        <a14:foregroundMark x1="26136" y1="63571" x2="25852" y2="64286"/>
                        <a14:foregroundMark x1="88920" y1="51786" x2="93750" y2="60357"/>
                        <a14:foregroundMark x1="68182" y1="75714" x2="71591" y2="91429"/>
                        <a14:foregroundMark x1="61932" y1="68571" x2="62500" y2="75714"/>
                        <a14:foregroundMark x1="75284" y1="66071" x2="76136" y2="71071"/>
                        <a14:foregroundMark x1="69602" y1="94643" x2="70170" y2="97500"/>
                        <a14:foregroundMark x1="78693" y1="90714" x2="80966" y2="97500"/>
                        <a14:foregroundMark x1="46023" y1="43214" x2="46023" y2="46071"/>
                      </a14:backgroundRemoval>
                    </a14:imgEffect>
                  </a14:imgLayer>
                </a14:imgProps>
              </a:ext>
            </a:extLst>
          </a:blip>
          <a:srcRect l="12769" t="21705"/>
          <a:stretch/>
        </p:blipFill>
        <p:spPr>
          <a:xfrm flipH="1">
            <a:off x="290835" y="3655675"/>
            <a:ext cx="776174" cy="5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5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43859-99E2-6E4A-4775-7B65CD6C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D91EE-3076-F887-DDA8-32589444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练习</a:t>
            </a:r>
            <a:r>
              <a:rPr kumimoji="1" lang="en-US" altLang="zh-CN" dirty="0"/>
              <a:t>:</a:t>
            </a:r>
            <a:r>
              <a:rPr kumimoji="1" lang="zh-CN" altLang="en-US" dirty="0"/>
              <a:t> 把</a:t>
            </a:r>
            <a:r>
              <a:rPr kumimoji="1" lang="en-US" altLang="zh-CN" dirty="0"/>
              <a:t>for</a:t>
            </a:r>
            <a:r>
              <a:rPr kumimoji="1" lang="zh-CN" altLang="en-US" dirty="0"/>
              <a:t>转为</a:t>
            </a:r>
            <a:r>
              <a:rPr kumimoji="1" lang="en-US" altLang="zh-CN" dirty="0"/>
              <a:t>while</a:t>
            </a:r>
            <a:endParaRPr kumimoji="1" lang="zh-CN" altLang="en-US" dirty="0"/>
          </a:p>
        </p:txBody>
      </p:sp>
      <p:sp>
        <p:nvSpPr>
          <p:cNvPr id="18" name="Action Button: Return 1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15A80FB-CB40-BDA4-870F-644FA8C7BF0E}"/>
              </a:ext>
            </a:extLst>
          </p:cNvPr>
          <p:cNvSpPr/>
          <p:nvPr/>
        </p:nvSpPr>
        <p:spPr>
          <a:xfrm>
            <a:off x="8297333" y="5681134"/>
            <a:ext cx="618731" cy="516466"/>
          </a:xfrm>
          <a:prstGeom prst="actionButtonRetur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FCE31-104E-D984-494F-42E39EE19E58}"/>
              </a:ext>
            </a:extLst>
          </p:cNvPr>
          <p:cNvSpPr txBox="1"/>
          <p:nvPr/>
        </p:nvSpPr>
        <p:spPr>
          <a:xfrm>
            <a:off x="2580108" y="1439333"/>
            <a:ext cx="39837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pPr algn="l"/>
            <a:endParaRPr kumimoji="1"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endParaRPr kumimoji="1"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endParaRPr kumimoji="1" lang="en-US" altLang="zh-CN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EEB982-0F15-7CDC-4CB0-F784BFB21FDF}"/>
              </a:ext>
            </a:extLst>
          </p:cNvPr>
          <p:cNvSpPr/>
          <p:nvPr/>
        </p:nvSpPr>
        <p:spPr>
          <a:xfrm>
            <a:off x="3183467" y="1439333"/>
            <a:ext cx="829733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 err="1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init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7124E6-B30A-8411-B001-29EEBEDB1071}"/>
              </a:ext>
            </a:extLst>
          </p:cNvPr>
          <p:cNvSpPr/>
          <p:nvPr/>
        </p:nvSpPr>
        <p:spPr>
          <a:xfrm>
            <a:off x="4233333" y="1439333"/>
            <a:ext cx="829733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judge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11BFB4-0363-F1FC-371E-C73E13BB864B}"/>
              </a:ext>
            </a:extLst>
          </p:cNvPr>
          <p:cNvSpPr/>
          <p:nvPr/>
        </p:nvSpPr>
        <p:spPr>
          <a:xfrm>
            <a:off x="5308600" y="1439333"/>
            <a:ext cx="829733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alter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790A61-A750-598D-07D4-8D85262FF096}"/>
              </a:ext>
            </a:extLst>
          </p:cNvPr>
          <p:cNvSpPr/>
          <p:nvPr/>
        </p:nvSpPr>
        <p:spPr>
          <a:xfrm>
            <a:off x="2768600" y="2028642"/>
            <a:ext cx="3725333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body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394778-F6C1-FE6D-FF39-8FFDB3F6AC91}"/>
              </a:ext>
            </a:extLst>
          </p:cNvPr>
          <p:cNvSpPr txBox="1"/>
          <p:nvPr/>
        </p:nvSpPr>
        <p:spPr>
          <a:xfrm>
            <a:off x="694267" y="324433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如果用 </a:t>
            </a:r>
            <a:r>
              <a:rPr kumimoji="1" lang="en-US" altLang="zh-CN" dirty="0"/>
              <a:t>while</a:t>
            </a:r>
            <a:r>
              <a:rPr kumimoji="1" lang="zh-CN" altLang="en-US" dirty="0"/>
              <a:t> 怎么写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383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703185-08F5-347B-0FEE-3F13BB2C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F814D-39F5-5AD5-A453-984626F9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现学</a:t>
            </a:r>
            <a:r>
              <a:rPr kumimoji="1" lang="en-US" altLang="zh-CN" dirty="0"/>
              <a:t>:</a:t>
            </a:r>
            <a:r>
              <a:rPr kumimoji="1" lang="zh-CN" altLang="en-US" dirty="0"/>
              <a:t> 指针</a:t>
            </a:r>
            <a:r>
              <a:rPr kumimoji="1" lang="en-US" altLang="zh-CN" dirty="0"/>
              <a:t>(1/4)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6CB66-2E0B-06A6-0618-5654644D4C52}"/>
              </a:ext>
            </a:extLst>
          </p:cNvPr>
          <p:cNvSpPr txBox="1"/>
          <p:nvPr/>
        </p:nvSpPr>
        <p:spPr>
          <a:xfrm>
            <a:off x="628650" y="1083802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变量</a:t>
            </a:r>
            <a:r>
              <a:rPr kumimoji="1" lang="en-US" altLang="zh-CN" dirty="0"/>
              <a:t>:</a:t>
            </a:r>
            <a:r>
              <a:rPr kumimoji="1" lang="zh-CN" altLang="en-US" dirty="0"/>
              <a:t> 类型、里面存的值、</a:t>
            </a:r>
            <a:r>
              <a:rPr kumimoji="1" lang="zh-CN" altLang="en-US" dirty="0">
                <a:solidFill>
                  <a:srgbClr val="FF0000"/>
                </a:solidFill>
              </a:rPr>
              <a:t>地址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ED12D-31E8-45D8-9753-F9C36A65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76" y="2250868"/>
            <a:ext cx="5233040" cy="3963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7BF633-6E49-B9D2-67D0-51D6D8444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258" y="0"/>
            <a:ext cx="4229742" cy="30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75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703185-08F5-347B-0FEE-3F13BB2C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F814D-39F5-5AD5-A453-984626F9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现学</a:t>
            </a:r>
            <a:r>
              <a:rPr kumimoji="1" lang="en-US" altLang="zh-CN" dirty="0"/>
              <a:t>:</a:t>
            </a:r>
            <a:r>
              <a:rPr kumimoji="1" lang="zh-CN" altLang="en-US" dirty="0"/>
              <a:t> 指针</a:t>
            </a:r>
            <a:r>
              <a:rPr kumimoji="1" lang="en-US" altLang="zh-CN" dirty="0"/>
              <a:t>(2/4)</a:t>
            </a:r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078A-0530-44A6-1E4B-6606799FB1C7}"/>
              </a:ext>
            </a:extLst>
          </p:cNvPr>
          <p:cNvSpPr txBox="1"/>
          <p:nvPr/>
        </p:nvSpPr>
        <p:spPr>
          <a:xfrm>
            <a:off x="1015512" y="1530698"/>
            <a:ext cx="4577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 </a:t>
            </a:r>
            <a:r>
              <a:rPr lang="en-US" dirty="0">
                <a:solidFill>
                  <a:srgbClr val="E6000E"/>
                </a:solidFill>
                <a:effectLst/>
                <a:latin typeface="Helvetica Neue" panose="02000503000000020004" pitchFamily="2" charset="0"/>
              </a:rPr>
              <a:t>pointer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is a </a:t>
            </a:r>
            <a:r>
              <a:rPr lang="en-US" dirty="0">
                <a:solidFill>
                  <a:srgbClr val="149A8B"/>
                </a:solidFill>
                <a:effectLst/>
                <a:latin typeface="Helvetica Neue" panose="02000503000000020004" pitchFamily="2" charset="0"/>
              </a:rPr>
              <a:t>variable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that contains the </a:t>
            </a:r>
            <a:r>
              <a:rPr lang="en-US" dirty="0">
                <a:solidFill>
                  <a:srgbClr val="53D52A"/>
                </a:solidFill>
                <a:effectLst/>
                <a:latin typeface="Helvetica Neue" panose="02000503000000020004" pitchFamily="2" charset="0"/>
              </a:rPr>
              <a:t>address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of a variable.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EEFCE-9E7B-1C33-B62A-1B4E34723A9F}"/>
              </a:ext>
            </a:extLst>
          </p:cNvPr>
          <p:cNvSpPr txBox="1"/>
          <p:nvPr/>
        </p:nvSpPr>
        <p:spPr>
          <a:xfrm>
            <a:off x="668215" y="116058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指针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48A2D-3365-5A8E-5D8C-6E3B618E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6" y="2498383"/>
            <a:ext cx="5420946" cy="3069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F9D28-4F99-0766-60EB-53FA56087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093" y="876826"/>
            <a:ext cx="1766092" cy="1459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1D5DB6-64DC-48DD-2088-3EBC306AD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2213566"/>
            <a:ext cx="718038" cy="1316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2335E-874E-EA8D-F7B3-D169F688F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693" y="3610285"/>
            <a:ext cx="2307492" cy="154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703185-08F5-347B-0FEE-3F13BB2C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F814D-39F5-5AD5-A453-984626F9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现学</a:t>
            </a:r>
            <a:r>
              <a:rPr kumimoji="1" lang="en-US" altLang="zh-CN" dirty="0"/>
              <a:t>:</a:t>
            </a:r>
            <a:r>
              <a:rPr kumimoji="1" lang="zh-CN" altLang="en-US" dirty="0"/>
              <a:t> 指针</a:t>
            </a:r>
            <a:r>
              <a:rPr kumimoji="1" lang="en-US" altLang="zh-CN" dirty="0"/>
              <a:t>(3/4)</a:t>
            </a:r>
            <a:endParaRPr kumimoji="1" lang="zh-CN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078A-0530-44A6-1E4B-6606799FB1C7}"/>
              </a:ext>
            </a:extLst>
          </p:cNvPr>
          <p:cNvSpPr txBox="1"/>
          <p:nvPr/>
        </p:nvSpPr>
        <p:spPr>
          <a:xfrm>
            <a:off x="1015512" y="1530698"/>
            <a:ext cx="4577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A </a:t>
            </a:r>
            <a:r>
              <a:rPr lang="en-US" dirty="0">
                <a:solidFill>
                  <a:srgbClr val="E6000E"/>
                </a:solidFill>
                <a:effectLst/>
                <a:latin typeface="Helvetica Neue" panose="02000503000000020004" pitchFamily="2" charset="0"/>
              </a:rPr>
              <a:t>pointer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is a </a:t>
            </a:r>
            <a:r>
              <a:rPr lang="en-US" dirty="0">
                <a:solidFill>
                  <a:srgbClr val="149A8B"/>
                </a:solidFill>
                <a:effectLst/>
                <a:latin typeface="Helvetica Neue" panose="02000503000000020004" pitchFamily="2" charset="0"/>
              </a:rPr>
              <a:t>variable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that contains the </a:t>
            </a:r>
            <a:r>
              <a:rPr lang="en-US" dirty="0">
                <a:solidFill>
                  <a:srgbClr val="53D52A"/>
                </a:solidFill>
                <a:effectLst/>
                <a:latin typeface="Helvetica Neue" panose="02000503000000020004" pitchFamily="2" charset="0"/>
              </a:rPr>
              <a:t>address</a:t>
            </a: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of a variable.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EEFCE-9E7B-1C33-B62A-1B4E34723A9F}"/>
              </a:ext>
            </a:extLst>
          </p:cNvPr>
          <p:cNvSpPr txBox="1"/>
          <p:nvPr/>
        </p:nvSpPr>
        <p:spPr>
          <a:xfrm>
            <a:off x="668215" y="116058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指针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5F9D28-4F99-0766-60EB-53FA5608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093" y="876826"/>
            <a:ext cx="1766092" cy="1459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1D5DB6-64DC-48DD-2088-3EBC306AD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213566"/>
            <a:ext cx="718038" cy="1316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2335E-874E-EA8D-F7B3-D169F688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693" y="3610285"/>
            <a:ext cx="2307492" cy="1543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F50A95-E7BD-CCE8-2AB7-E5C9B299A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15" y="2537991"/>
            <a:ext cx="4839438" cy="331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72E9A-3EA2-523D-23BB-45DD07821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259" y="2170973"/>
            <a:ext cx="8636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00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9FD80-1EF4-BC82-0F53-413AF9A3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411D4-D82C-50B5-2F52-FE1D5D3C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现学</a:t>
            </a:r>
            <a:r>
              <a:rPr kumimoji="1" lang="en-US" altLang="zh-CN" dirty="0"/>
              <a:t>:</a:t>
            </a:r>
            <a:r>
              <a:rPr kumimoji="1" lang="zh-CN" altLang="en-US" dirty="0"/>
              <a:t> 指针与数组</a:t>
            </a:r>
            <a:r>
              <a:rPr kumimoji="1" lang="en-US" altLang="zh-CN" dirty="0"/>
              <a:t>(4/4)</a:t>
            </a:r>
            <a:endParaRPr kumimoji="1"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DB6D9-F0B0-355B-15FF-C21E2BF6A57A}"/>
              </a:ext>
            </a:extLst>
          </p:cNvPr>
          <p:cNvSpPr txBox="1"/>
          <p:nvPr/>
        </p:nvSpPr>
        <p:spPr>
          <a:xfrm>
            <a:off x="628650" y="1281389"/>
            <a:ext cx="8128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In </a:t>
            </a:r>
            <a:r>
              <a:rPr lang="zh-CN" altLang="en-US" dirty="0">
                <a:solidFill>
                  <a:schemeClr val="accent6"/>
                </a:solidFill>
              </a:rPr>
              <a:t>expressions</a:t>
            </a:r>
            <a:r>
              <a:rPr lang="zh-CN" altLang="en-US" dirty="0"/>
              <a:t>, the </a:t>
            </a:r>
            <a:r>
              <a:rPr lang="zh-CN" altLang="en-US" dirty="0">
                <a:solidFill>
                  <a:srgbClr val="FF0000"/>
                </a:solidFill>
              </a:rPr>
              <a:t>name of the array </a:t>
            </a:r>
            <a:r>
              <a:rPr lang="zh-CN" altLang="en-US" dirty="0"/>
              <a:t>is a synonym for the address of its first element;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but an array name </a:t>
            </a:r>
            <a:r>
              <a:rPr lang="zh-CN" altLang="en-US" dirty="0">
                <a:solidFill>
                  <a:srgbClr val="FF0000"/>
                </a:solidFill>
              </a:rPr>
              <a:t>is not a variable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E98AA-C81F-51D9-ECCC-A753A267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77" y="2535688"/>
            <a:ext cx="5357446" cy="2117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14D50A-38A8-6F9A-B62B-6BFD74FC91B8}"/>
              </a:ext>
            </a:extLst>
          </p:cNvPr>
          <p:cNvSpPr txBox="1"/>
          <p:nvPr/>
        </p:nvSpPr>
        <p:spPr>
          <a:xfrm>
            <a:off x="3903784" y="403273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a+1</a:t>
            </a:r>
            <a:endParaRPr kumimoji="1"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F329E-D506-7FA2-638B-F4A21667F451}"/>
              </a:ext>
            </a:extLst>
          </p:cNvPr>
          <p:cNvSpPr txBox="1"/>
          <p:nvPr/>
        </p:nvSpPr>
        <p:spPr>
          <a:xfrm>
            <a:off x="6307015" y="41302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/>
              <a:t>a+4</a:t>
            </a:r>
            <a:endParaRPr kumimoji="1" lang="zh-CN" altLang="en-US" dirty="0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A16098AD-BC85-FA66-3057-E0D4FD3276FB}"/>
              </a:ext>
            </a:extLst>
          </p:cNvPr>
          <p:cNvSpPr/>
          <p:nvPr/>
        </p:nvSpPr>
        <p:spPr>
          <a:xfrm>
            <a:off x="4891556" y="5013903"/>
            <a:ext cx="3406715" cy="586154"/>
          </a:xfrm>
          <a:prstGeom prst="wedgeRectCallout">
            <a:avLst>
              <a:gd name="adj1" fmla="val -64192"/>
              <a:gd name="adj2" fmla="val -1155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a+1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的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+1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会使它挪动</a:t>
            </a:r>
            <a:r>
              <a:rPr kumimoji="1" lang="en-US" altLang="zh-CN" sz="1600" b="1" dirty="0" err="1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typeof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(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一个元素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)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那么多</a:t>
            </a:r>
          </a:p>
        </p:txBody>
      </p:sp>
    </p:spTree>
    <p:extLst>
      <p:ext uri="{BB962C8B-B14F-4D97-AF65-F5344CB8AC3E}">
        <p14:creationId xmlns:p14="http://schemas.microsoft.com/office/powerpoint/2010/main" val="3338612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CFB6A-4310-6A8F-62CF-8253CC84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953ACC-5F01-8056-45BC-D77966CC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链表表示</a:t>
            </a:r>
            <a:r>
              <a:rPr kumimoji="1" lang="en-US" altLang="zh-CN" dirty="0"/>
              <a:t>(</a:t>
            </a:r>
            <a:r>
              <a:rPr kumimoji="1" lang="zh-CN" altLang="en-US" dirty="0"/>
              <a:t>指针版本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7C5FA-F01A-509F-8033-9777C30EAC76}"/>
              </a:ext>
            </a:extLst>
          </p:cNvPr>
          <p:cNvSpPr txBox="1"/>
          <p:nvPr/>
        </p:nvSpPr>
        <p:spPr>
          <a:xfrm>
            <a:off x="797169" y="1230923"/>
            <a:ext cx="35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下一个同类在哪</a:t>
            </a:r>
            <a:r>
              <a:rPr kumimoji="1" lang="en-US" altLang="zh-CN" dirty="0"/>
              <a:t>?</a:t>
            </a:r>
            <a:r>
              <a:rPr kumimoji="1" lang="zh-CN" altLang="en-US" dirty="0"/>
              <a:t>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nxt</a:t>
            </a:r>
            <a:r>
              <a:rPr kumimoji="1" lang="en-US" altLang="zh-CN" dirty="0"/>
              <a:t>;</a:t>
            </a:r>
            <a:endParaRPr kumimoji="1"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8CDE7-ED4D-8CE8-CF4E-E27B24D409D5}"/>
              </a:ext>
            </a:extLst>
          </p:cNvPr>
          <p:cNvSpPr txBox="1"/>
          <p:nvPr/>
        </p:nvSpPr>
        <p:spPr>
          <a:xfrm>
            <a:off x="2659297" y="1790654"/>
            <a:ext cx="1912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Node{</a:t>
            </a:r>
          </a:p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	int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	Node</a:t>
            </a:r>
            <a:r>
              <a:rPr kumimoji="1" lang="zh-CN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kumimoji="1" lang="en-US" altLang="zh-CN" dirty="0" err="1">
                <a:latin typeface="Consolas" panose="020B0609020204030204" pitchFamily="49" charset="0"/>
                <a:cs typeface="Consolas" panose="020B0609020204030204" pitchFamily="49" charset="0"/>
              </a:rPr>
              <a:t>nxt</a:t>
            </a:r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A9745A-231C-A2D5-C4B5-1EAB312E9429}"/>
              </a:ext>
            </a:extLst>
          </p:cNvPr>
          <p:cNvCxnSpPr/>
          <p:nvPr/>
        </p:nvCxnSpPr>
        <p:spPr>
          <a:xfrm flipH="1">
            <a:off x="4572000" y="2550071"/>
            <a:ext cx="9079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CD39DAA-156F-208A-63EA-9AD9ADD8EB20}"/>
              </a:ext>
            </a:extLst>
          </p:cNvPr>
          <p:cNvSpPr/>
          <p:nvPr/>
        </p:nvSpPr>
        <p:spPr>
          <a:xfrm>
            <a:off x="5479990" y="2410586"/>
            <a:ext cx="1208868" cy="3487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结构的递归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C6FCC-C05A-235F-CA9A-775D08D21ECE}"/>
              </a:ext>
            </a:extLst>
          </p:cNvPr>
          <p:cNvSpPr txBox="1"/>
          <p:nvPr/>
        </p:nvSpPr>
        <p:spPr>
          <a:xfrm>
            <a:off x="797169" y="3464796"/>
            <a:ext cx="7362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思考</a:t>
            </a:r>
            <a:r>
              <a:rPr kumimoji="1" lang="en-US" altLang="zh-CN" dirty="0"/>
              <a:t>1(</a:t>
            </a:r>
            <a:r>
              <a:rPr kumimoji="1" lang="zh-CN" altLang="en-US" dirty="0"/>
              <a:t>在数据结构上面回答</a:t>
            </a:r>
            <a:r>
              <a:rPr kumimoji="1" lang="en-US" altLang="zh-CN" dirty="0"/>
              <a:t>):</a:t>
            </a:r>
            <a:r>
              <a:rPr kumimoji="1" lang="zh-CN" altLang="en-US" dirty="0"/>
              <a:t> 如何增</a:t>
            </a:r>
            <a:r>
              <a:rPr kumimoji="1" lang="en-US" altLang="zh-CN" dirty="0"/>
              <a:t>/</a:t>
            </a:r>
            <a:r>
              <a:rPr kumimoji="1" lang="zh-CN" altLang="en-US" dirty="0"/>
              <a:t>改</a:t>
            </a:r>
            <a:r>
              <a:rPr kumimoji="1" lang="en-US" altLang="zh-CN" dirty="0"/>
              <a:t>/</a:t>
            </a:r>
            <a:r>
              <a:rPr kumimoji="1" lang="zh-CN" altLang="en-US" dirty="0"/>
              <a:t>删</a:t>
            </a:r>
            <a:r>
              <a:rPr kumimoji="1" lang="en-US" altLang="zh-CN" dirty="0"/>
              <a:t>/</a:t>
            </a:r>
            <a:r>
              <a:rPr kumimoji="1" lang="zh-CN" altLang="en-US" dirty="0"/>
              <a:t>查链表</a:t>
            </a:r>
            <a:r>
              <a:rPr kumimoji="1" lang="en-US" altLang="zh-CN" dirty="0"/>
              <a:t>?</a:t>
            </a:r>
            <a:r>
              <a:rPr kumimoji="1" lang="zh-CN" altLang="en-US" dirty="0"/>
              <a:t> 复杂度是多少</a:t>
            </a:r>
            <a:r>
              <a:rPr kumimoji="1" lang="en-US" altLang="zh-CN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思考</a:t>
            </a:r>
            <a:r>
              <a:rPr kumimoji="1" lang="en-US" altLang="zh-CN" dirty="0"/>
              <a:t>2:</a:t>
            </a:r>
            <a:r>
              <a:rPr kumimoji="1" lang="zh-CN" altLang="en-US" dirty="0"/>
              <a:t> 仿照链表的</a:t>
            </a:r>
            <a:r>
              <a:rPr kumimoji="1" lang="zh-CN" altLang="en-US" strike="sngStrike" dirty="0"/>
              <a:t>神金</a:t>
            </a:r>
            <a:r>
              <a:rPr kumimoji="1" lang="zh-CN" altLang="en-US" dirty="0"/>
              <a:t>递归定义</a:t>
            </a:r>
            <a:r>
              <a:rPr kumimoji="1" lang="en-US" altLang="zh-CN" dirty="0"/>
              <a:t>,</a:t>
            </a:r>
            <a:r>
              <a:rPr kumimoji="1" lang="zh-CN" altLang="en-US" dirty="0"/>
              <a:t> 给出二叉树的定义</a:t>
            </a:r>
            <a:r>
              <a:rPr kumimoji="1" lang="en-US" altLang="zh-CN" dirty="0"/>
              <a:t>.</a:t>
            </a:r>
            <a:r>
              <a:rPr kumimoji="1" lang="zh-CN" altLang="en-US" dirty="0"/>
              <a:t> 并在计算机中实现其表示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思考</a:t>
            </a:r>
            <a:r>
              <a:rPr kumimoji="1" lang="en-US" altLang="zh-CN" dirty="0"/>
              <a:t>3:</a:t>
            </a:r>
            <a:r>
              <a:rPr kumimoji="1" lang="zh-CN" altLang="en-US" dirty="0"/>
              <a:t> 一般的树能不能借用二叉树的表示方式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730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830336-CB00-8245-4CFC-76F76A13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A1509-4967-B57E-CB5E-DA4095FF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递归的结构导致递归的过程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F382B-9ED2-A9A5-719C-ED42E7C4C124}"/>
              </a:ext>
            </a:extLst>
          </p:cNvPr>
          <p:cNvSpPr txBox="1"/>
          <p:nvPr/>
        </p:nvSpPr>
        <p:spPr>
          <a:xfrm>
            <a:off x="628650" y="1277816"/>
            <a:ext cx="5703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递归的过程</a:t>
            </a:r>
            <a:r>
              <a:rPr kumimoji="1" lang="en-US" altLang="zh-CN" dirty="0"/>
              <a:t>:</a:t>
            </a:r>
            <a:r>
              <a:rPr kumimoji="1" lang="zh-CN" altLang="en-US" dirty="0"/>
              <a:t> 到达一个与原问题描述相同的子问题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递归的结构</a:t>
            </a:r>
            <a:r>
              <a:rPr kumimoji="1" lang="en-US" altLang="zh-CN" dirty="0"/>
              <a:t>:</a:t>
            </a:r>
            <a:r>
              <a:rPr kumimoji="1" lang="zh-CN" altLang="en-US" dirty="0"/>
              <a:t> 到达一个与原结构构造相同的子结构</a:t>
            </a:r>
          </a:p>
        </p:txBody>
      </p:sp>
    </p:spTree>
    <p:extLst>
      <p:ext uri="{BB962C8B-B14F-4D97-AF65-F5344CB8AC3E}">
        <p14:creationId xmlns:p14="http://schemas.microsoft.com/office/powerpoint/2010/main" val="5623335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8FCAB-B651-E440-D401-0DE1C339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EF4236-7BEF-CA82-38BD-838A8691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总结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F92D0-D7D7-5763-3D58-6C8407C6BB84}"/>
              </a:ext>
            </a:extLst>
          </p:cNvPr>
          <p:cNvSpPr txBox="1"/>
          <p:nvPr/>
        </p:nvSpPr>
        <p:spPr>
          <a:xfrm>
            <a:off x="628650" y="1270860"/>
            <a:ext cx="68371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算法竞赛程序 </a:t>
            </a:r>
            <a:r>
              <a:rPr kumimoji="1" lang="en-US" altLang="zh-CN" sz="2800" dirty="0"/>
              <a:t>≈</a:t>
            </a:r>
            <a:r>
              <a:rPr kumimoji="1" lang="zh-CN" altLang="en-US" sz="2800" dirty="0"/>
              <a:t> 算法</a:t>
            </a:r>
            <a:r>
              <a:rPr kumimoji="1" lang="en-US" altLang="zh-CN" sz="2800" dirty="0"/>
              <a:t>+</a:t>
            </a:r>
            <a:r>
              <a:rPr kumimoji="1" lang="zh-CN" altLang="en-US" sz="2800" dirty="0"/>
              <a:t>数据结构</a:t>
            </a:r>
            <a:endParaRPr kumimoji="1" lang="en-US" altLang="zh-CN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递归的算法</a:t>
            </a:r>
            <a:r>
              <a:rPr kumimoji="1" lang="en-US" altLang="zh-CN" sz="2800" dirty="0"/>
              <a:t>/</a:t>
            </a:r>
            <a:r>
              <a:rPr kumimoji="1" lang="zh-CN" altLang="en-US" sz="2800" dirty="0"/>
              <a:t>数据结构对大家尤其有趣</a:t>
            </a:r>
            <a:endParaRPr kumimoji="1" lang="en-US" altLang="zh-CN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写复杂程序的时候认清自己的能力</a:t>
            </a:r>
            <a:endParaRPr kumimoji="1" lang="en-US" altLang="zh-CN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加一些</a:t>
            </a:r>
            <a:r>
              <a:rPr kumimoji="1" lang="en-US" altLang="zh-CN" sz="2800" dirty="0"/>
              <a:t>assert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程序运行起来是好理解的</a:t>
            </a:r>
            <a:endParaRPr kumimoji="1" lang="en-US" altLang="zh-CN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观察程序的侧面</a:t>
            </a:r>
            <a:r>
              <a:rPr kumimoji="1" lang="en-US" altLang="zh-CN" sz="2800" dirty="0"/>
              <a:t>(</a:t>
            </a:r>
            <a:r>
              <a:rPr kumimoji="1" lang="zh-CN" altLang="en-US" sz="2800" dirty="0"/>
              <a:t>调试器</a:t>
            </a:r>
            <a:r>
              <a:rPr kumimoji="1" lang="en-US" altLang="zh-CN" sz="2800" dirty="0"/>
              <a:t>/</a:t>
            </a:r>
            <a:r>
              <a:rPr kumimoji="1" lang="en-US" altLang="zh-CN" sz="2800" dirty="0" err="1"/>
              <a:t>printf</a:t>
            </a:r>
            <a:r>
              <a:rPr kumimoji="1" lang="en-US" altLang="zh-CN" sz="2800" dirty="0"/>
              <a:t>)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2791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C5CB6-0546-75E4-9526-29ED2001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037A9D-A88D-68F6-15AD-925B928D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参考文本和图片引用</a:t>
            </a:r>
            <a:r>
              <a:rPr kumimoji="1" lang="en-US" altLang="zh-CN" dirty="0"/>
              <a:t>;</a:t>
            </a:r>
            <a:r>
              <a:rPr kumimoji="1" lang="zh-CN" altLang="en-US" dirty="0"/>
              <a:t> 作业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990EB-FF87-A4B2-DBD0-F92893E8AFBF}"/>
              </a:ext>
            </a:extLst>
          </p:cNvPr>
          <p:cNvSpPr txBox="1"/>
          <p:nvPr/>
        </p:nvSpPr>
        <p:spPr>
          <a:xfrm>
            <a:off x="662400" y="1546074"/>
            <a:ext cx="39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1200" dirty="0"/>
              <a:t>G.J.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Sussman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et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al.</a:t>
            </a:r>
            <a:r>
              <a:rPr kumimoji="1" lang="zh-CN" altLang="en-US" sz="1200" dirty="0"/>
              <a:t> </a:t>
            </a:r>
            <a:r>
              <a:rPr kumimoji="1" lang="en-US" altLang="zh-CN" sz="1200" i="1" dirty="0"/>
              <a:t>Structure</a:t>
            </a:r>
            <a:r>
              <a:rPr kumimoji="1" lang="zh-CN" altLang="en-US" sz="1200" i="1" dirty="0"/>
              <a:t> </a:t>
            </a:r>
            <a:r>
              <a:rPr kumimoji="1" lang="en-US" altLang="zh-CN" sz="1200" i="1" dirty="0"/>
              <a:t>and</a:t>
            </a:r>
            <a:r>
              <a:rPr kumimoji="1" lang="zh-CN" altLang="en-US" sz="1200" i="1" dirty="0"/>
              <a:t> </a:t>
            </a:r>
            <a:r>
              <a:rPr kumimoji="1" lang="en-US" altLang="zh-CN" sz="1200" i="1" dirty="0"/>
              <a:t>Interpretation</a:t>
            </a:r>
            <a:r>
              <a:rPr kumimoji="1" lang="zh-CN" altLang="en-US" sz="1200" i="1" dirty="0"/>
              <a:t> </a:t>
            </a:r>
            <a:r>
              <a:rPr kumimoji="1" lang="en-US" altLang="zh-CN" sz="1200" i="1" dirty="0"/>
              <a:t>of</a:t>
            </a:r>
            <a:r>
              <a:rPr kumimoji="1" lang="zh-CN" altLang="en-US" sz="1200" i="1" dirty="0"/>
              <a:t> </a:t>
            </a:r>
            <a:r>
              <a:rPr kumimoji="1" lang="en-US" altLang="zh-CN" sz="1200" i="1" dirty="0"/>
              <a:t>Computer</a:t>
            </a:r>
            <a:r>
              <a:rPr kumimoji="1" lang="zh-CN" altLang="en-US" sz="1200" i="1" dirty="0"/>
              <a:t> </a:t>
            </a:r>
            <a:r>
              <a:rPr kumimoji="1" lang="en-US" altLang="zh-CN" sz="1200" i="1" dirty="0"/>
              <a:t>Programs</a:t>
            </a:r>
            <a:r>
              <a:rPr kumimoji="1" lang="zh-CN" altLang="en-US" sz="1200" i="1" dirty="0"/>
              <a:t> </a:t>
            </a:r>
            <a:r>
              <a:rPr kumimoji="1" lang="en-US" altLang="zh-CN" sz="1200" dirty="0"/>
              <a:t>Chapter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1.</a:t>
            </a:r>
            <a:r>
              <a:rPr kumimoji="1" lang="en-US" altLang="zh-CN" sz="1200" i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1200" dirty="0"/>
              <a:t>Jeff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Erickson,</a:t>
            </a:r>
            <a:r>
              <a:rPr kumimoji="1" lang="zh-CN" altLang="en-US" sz="1200" dirty="0"/>
              <a:t> </a:t>
            </a:r>
            <a:r>
              <a:rPr kumimoji="1" lang="en-US" altLang="zh-CN" sz="1200" i="1" dirty="0"/>
              <a:t>Algorithms.</a:t>
            </a:r>
            <a:r>
              <a:rPr kumimoji="1" lang="zh-CN" altLang="en-US" sz="1200" i="1" dirty="0"/>
              <a:t> </a:t>
            </a:r>
            <a:r>
              <a:rPr kumimoji="1" lang="en-US" altLang="zh-CN" sz="1200" dirty="0"/>
              <a:t>Chapter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1.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1200" dirty="0"/>
              <a:t>李尚志</a:t>
            </a:r>
            <a:r>
              <a:rPr kumimoji="1" lang="en-US" altLang="zh-CN" sz="1200" dirty="0"/>
              <a:t>,《</a:t>
            </a:r>
            <a:r>
              <a:rPr kumimoji="1" lang="zh-CN" altLang="en-US" sz="1200" dirty="0"/>
              <a:t>线性代数学习指导</a:t>
            </a:r>
            <a:r>
              <a:rPr kumimoji="1" lang="en-US" altLang="zh-CN" sz="1200" dirty="0"/>
              <a:t>》,</a:t>
            </a:r>
            <a:r>
              <a:rPr kumimoji="1" lang="zh-CN" altLang="en-US" sz="1200" dirty="0"/>
              <a:t> 第一章</a:t>
            </a:r>
            <a:endParaRPr kumimoji="1" lang="en-US" altLang="zh-CN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1BA24-3E07-63FD-5DF2-6FBB02D31A32}"/>
              </a:ext>
            </a:extLst>
          </p:cNvPr>
          <p:cNvSpPr txBox="1"/>
          <p:nvPr/>
        </p:nvSpPr>
        <p:spPr>
          <a:xfrm>
            <a:off x="2063202" y="11086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参考文本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0B73F-6A98-04F8-2F16-FC65DF9A5281}"/>
              </a:ext>
            </a:extLst>
          </p:cNvPr>
          <p:cNvSpPr txBox="1"/>
          <p:nvPr/>
        </p:nvSpPr>
        <p:spPr>
          <a:xfrm>
            <a:off x="2063202" y="2757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图片引用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D1968-E6C9-50B0-C95C-D2C4C9F8DE19}"/>
              </a:ext>
            </a:extLst>
          </p:cNvPr>
          <p:cNvSpPr txBox="1"/>
          <p:nvPr/>
        </p:nvSpPr>
        <p:spPr>
          <a:xfrm>
            <a:off x="628650" y="3280711"/>
            <a:ext cx="39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CN" sz="1200" dirty="0"/>
              <a:t>递归</a:t>
            </a:r>
            <a:r>
              <a:rPr kumimoji="1" lang="zh-CN" altLang="en-US" sz="1200" dirty="0"/>
              <a:t>精灵</a:t>
            </a:r>
            <a:r>
              <a:rPr kumimoji="1" lang="en-US" altLang="zh-CN" sz="1200" dirty="0"/>
              <a:t>:</a:t>
            </a:r>
            <a:r>
              <a:rPr kumimoji="1" lang="zh-CN" altLang="en-US" sz="1200" dirty="0"/>
              <a:t> 芙莉莲</a:t>
            </a:r>
            <a:r>
              <a:rPr kumimoji="1" lang="en-US" altLang="zh-CN" sz="1200" dirty="0"/>
              <a:t>,</a:t>
            </a:r>
            <a:r>
              <a:rPr kumimoji="1" lang="zh-CN" altLang="en-US" sz="1200" dirty="0"/>
              <a:t> </a:t>
            </a:r>
            <a:r>
              <a:rPr kumimoji="1" lang="en-US" altLang="zh-CN" sz="1200" dirty="0">
                <a:hlinkClick r:id="rId2"/>
              </a:rPr>
              <a:t>TV</a:t>
            </a:r>
            <a:r>
              <a:rPr kumimoji="1" lang="zh-CN" altLang="en-US" sz="1200" dirty="0">
                <a:hlinkClick r:id="rId2"/>
              </a:rPr>
              <a:t>动画</a:t>
            </a:r>
            <a:r>
              <a:rPr kumimoji="1" lang="en-US" altLang="zh-CN" sz="1200" dirty="0">
                <a:hlinkClick r:id="rId2"/>
              </a:rPr>
              <a:t>《</a:t>
            </a:r>
            <a:r>
              <a:rPr lang="zh-CN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葬送</a:t>
            </a:r>
            <a:r>
              <a:rPr lang="ja-JP" altLang="en-US" sz="1200" b="0" i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のフリーレン</a:t>
            </a:r>
            <a:r>
              <a:rPr kumimoji="1" lang="en-US" altLang="zh-CN" sz="1200" dirty="0">
                <a:hlinkClick r:id="rId2"/>
              </a:rPr>
              <a:t>》</a:t>
            </a:r>
            <a:r>
              <a:rPr kumimoji="1" lang="zh-CN" altLang="en-US" sz="1200" dirty="0">
                <a:hlinkClick r:id="rId2"/>
              </a:rPr>
              <a:t>小剧场</a:t>
            </a:r>
            <a:endParaRPr kumimoji="1" lang="en-US" altLang="zh-CN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sz="1200" dirty="0"/>
              <a:t>Don’t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Panic:</a:t>
            </a:r>
            <a:r>
              <a:rPr kumimoji="1" lang="zh-CN" altLang="en-US" sz="1200" dirty="0"/>
              <a:t> 选自</a:t>
            </a:r>
            <a:r>
              <a:rPr kumimoji="1" lang="en-US" altLang="zh-CN" sz="1200" i="1" dirty="0">
                <a:hlinkClick r:id="rId3"/>
              </a:rPr>
              <a:t>The Hitchhiker’s Guide to the Galaxy</a:t>
            </a:r>
            <a:r>
              <a:rPr kumimoji="1" lang="en-US" altLang="zh-CN" sz="1200" dirty="0">
                <a:hlinkClick r:id="rId3"/>
              </a:rPr>
              <a:t>(《</a:t>
            </a:r>
            <a:r>
              <a:rPr kumimoji="1" lang="zh-CN" altLang="en-US" sz="1200" dirty="0">
                <a:hlinkClick r:id="rId3"/>
              </a:rPr>
              <a:t>银河系漫游指南</a:t>
            </a:r>
            <a:r>
              <a:rPr kumimoji="1" lang="en-US" altLang="zh-CN" sz="1200" dirty="0">
                <a:hlinkClick r:id="rId3"/>
              </a:rPr>
              <a:t>》)</a:t>
            </a:r>
            <a:r>
              <a:rPr kumimoji="1" lang="zh-CN" altLang="en-US" sz="1200" dirty="0"/>
              <a:t>的台词</a:t>
            </a:r>
            <a:r>
              <a:rPr kumimoji="1" lang="en-US" altLang="zh-CN" sz="12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CN" altLang="zh-CN" sz="1200" dirty="0"/>
              <a:t>Hanoi</a:t>
            </a:r>
            <a:r>
              <a:rPr kumimoji="1" lang="zh-CN" altLang="en-CN" sz="1200" dirty="0"/>
              <a:t>斜塔</a:t>
            </a:r>
            <a:r>
              <a:rPr kumimoji="1" lang="zh-CN" altLang="en-US" sz="1200" dirty="0"/>
              <a:t>、递归的旋转</a:t>
            </a:r>
            <a:r>
              <a:rPr kumimoji="1" lang="en-US" altLang="zh-CN" sz="1200" dirty="0"/>
              <a:t>: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Algorithms</a:t>
            </a:r>
            <a:r>
              <a:rPr kumimoji="1" lang="zh-CN" altLang="en-US" sz="1200" dirty="0"/>
              <a:t>第一章课后习题</a:t>
            </a:r>
            <a:endParaRPr kumimoji="1" lang="en-US" altLang="zh-CN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1200" dirty="0"/>
              <a:t>表达式树</a:t>
            </a:r>
            <a:r>
              <a:rPr kumimoji="1" lang="en-US" altLang="zh-CN" sz="1200" dirty="0"/>
              <a:t>:</a:t>
            </a:r>
            <a:r>
              <a:rPr kumimoji="1" lang="zh-CN" altLang="en-US" sz="1200" dirty="0"/>
              <a:t> 选自</a:t>
            </a:r>
            <a:r>
              <a:rPr kumimoji="1" lang="en-US" altLang="zh-CN" sz="1200" dirty="0">
                <a:hlinkClick r:id="rId4"/>
              </a:rPr>
              <a:t>Crafting</a:t>
            </a:r>
            <a:r>
              <a:rPr kumimoji="1" lang="zh-CN" altLang="en-US" sz="1200" dirty="0">
                <a:hlinkClick r:id="rId4"/>
              </a:rPr>
              <a:t> </a:t>
            </a:r>
            <a:r>
              <a:rPr kumimoji="1" lang="en-US" altLang="zh-CN" sz="1200" dirty="0" err="1">
                <a:hlinkClick r:id="rId4"/>
              </a:rPr>
              <a:t>Intepreters</a:t>
            </a:r>
            <a:r>
              <a:rPr kumimoji="1" lang="en-US" altLang="zh-CN" sz="1200" dirty="0"/>
              <a:t>,</a:t>
            </a:r>
            <a:r>
              <a:rPr kumimoji="1" lang="zh-CN" altLang="en-US" sz="1200" dirty="0"/>
              <a:t> </a:t>
            </a:r>
            <a:r>
              <a:rPr kumimoji="1" lang="en-US" altLang="zh-CN" sz="1200" dirty="0">
                <a:hlinkClick r:id="rId5"/>
              </a:rPr>
              <a:t>NJU</a:t>
            </a:r>
            <a:r>
              <a:rPr kumimoji="1" lang="zh-CN" altLang="en-US" sz="1200" dirty="0">
                <a:hlinkClick r:id="rId5"/>
              </a:rPr>
              <a:t> </a:t>
            </a:r>
            <a:r>
              <a:rPr kumimoji="1" lang="en-US" altLang="zh-CN" sz="1200" dirty="0">
                <a:hlinkClick r:id="rId5"/>
              </a:rPr>
              <a:t>ICS</a:t>
            </a:r>
            <a:r>
              <a:rPr kumimoji="1" lang="zh-CN" altLang="en-US" sz="1200" dirty="0">
                <a:hlinkClick r:id="rId5"/>
              </a:rPr>
              <a:t> </a:t>
            </a:r>
            <a:r>
              <a:rPr kumimoji="1" lang="en-US" altLang="zh-CN" sz="1200" dirty="0">
                <a:hlinkClick r:id="rId5"/>
              </a:rPr>
              <a:t>2020</a:t>
            </a:r>
            <a:r>
              <a:rPr kumimoji="1" lang="zh-CN" altLang="en-US" sz="1200" dirty="0">
                <a:hlinkClick r:id="rId5"/>
              </a:rPr>
              <a:t> 计算机系统基础</a:t>
            </a:r>
            <a:endParaRPr kumimoji="1" lang="en-US" altLang="zh-CN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1200" dirty="0"/>
              <a:t>小学数学课本</a:t>
            </a:r>
            <a:r>
              <a:rPr kumimoji="1" lang="en-US" altLang="zh-CN" sz="1200" dirty="0"/>
              <a:t>:</a:t>
            </a:r>
            <a:r>
              <a:rPr kumimoji="1" lang="zh-CN" altLang="en-US" sz="1200" dirty="0"/>
              <a:t>选自</a:t>
            </a:r>
            <a:r>
              <a:rPr kumimoji="1" lang="zh-CN" altLang="en-US" sz="1200" dirty="0">
                <a:hlinkClick r:id="rId6"/>
              </a:rPr>
              <a:t>人教版</a:t>
            </a:r>
            <a:r>
              <a:rPr kumimoji="1" lang="en-US" altLang="zh-CN" sz="1200" dirty="0">
                <a:hlinkClick r:id="rId6"/>
              </a:rPr>
              <a:t>《</a:t>
            </a:r>
            <a:r>
              <a:rPr kumimoji="1" lang="zh-CN" altLang="en-US" sz="1200" dirty="0">
                <a:hlinkClick r:id="rId6"/>
              </a:rPr>
              <a:t>数学</a:t>
            </a:r>
            <a:r>
              <a:rPr kumimoji="1" lang="en-US" altLang="zh-CN" sz="1200" dirty="0">
                <a:hlinkClick r:id="rId6"/>
              </a:rPr>
              <a:t>》</a:t>
            </a:r>
            <a:r>
              <a:rPr kumimoji="1" lang="zh-CN" altLang="en-US" sz="1200" dirty="0">
                <a:hlinkClick r:id="rId6"/>
              </a:rPr>
              <a:t>一年级上册</a:t>
            </a:r>
            <a:endParaRPr kumimoji="1" lang="en-US" altLang="zh-CN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1200" dirty="0"/>
              <a:t>数学和计算机科学的回答</a:t>
            </a:r>
            <a:r>
              <a:rPr kumimoji="1" lang="en-US" altLang="zh-CN" sz="1200" dirty="0"/>
              <a:t>:</a:t>
            </a:r>
            <a:r>
              <a:rPr kumimoji="1" lang="zh-CN" altLang="en-US" sz="1200" dirty="0"/>
              <a:t> 选自</a:t>
            </a:r>
            <a:r>
              <a:rPr kumimoji="1" lang="en-US" altLang="zh-CN" sz="1200" dirty="0">
                <a:hlinkClick r:id="rId7"/>
              </a:rPr>
              <a:t>《</a:t>
            </a:r>
            <a:r>
              <a:rPr kumimoji="1" lang="zh-CN" altLang="en-US" sz="1200" dirty="0">
                <a:hlinkClick r:id="rId7"/>
              </a:rPr>
              <a:t>操作系统</a:t>
            </a:r>
            <a:r>
              <a:rPr kumimoji="1" lang="en-US" altLang="zh-CN" sz="1200" dirty="0">
                <a:hlinkClick r:id="rId7"/>
              </a:rPr>
              <a:t>》</a:t>
            </a:r>
            <a:r>
              <a:rPr kumimoji="1" lang="zh-CN" altLang="en-US" sz="1200" dirty="0">
                <a:hlinkClick r:id="rId7"/>
              </a:rPr>
              <a:t>课程总结</a:t>
            </a:r>
            <a:r>
              <a:rPr kumimoji="1" lang="en-US" altLang="zh-CN" sz="1200" dirty="0"/>
              <a:t>,</a:t>
            </a:r>
            <a:r>
              <a:rPr kumimoji="1" lang="zh-CN" altLang="en-US" sz="1200" dirty="0"/>
              <a:t> 蒋炎岩</a:t>
            </a:r>
            <a:endParaRPr kumimoji="1" lang="en-US" altLang="zh-CN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1200" dirty="0"/>
              <a:t>调试理论</a:t>
            </a:r>
            <a:r>
              <a:rPr kumimoji="1" lang="en-US" altLang="zh-CN" sz="1200" dirty="0"/>
              <a:t>(</a:t>
            </a:r>
            <a:r>
              <a:rPr kumimoji="1" lang="zh-CN" altLang="en-US" sz="1200" dirty="0"/>
              <a:t>一辈子基础软件</a:t>
            </a:r>
            <a:r>
              <a:rPr kumimoji="1" lang="en-US" altLang="zh-CN" sz="1200" dirty="0"/>
              <a:t>):</a:t>
            </a:r>
            <a:r>
              <a:rPr kumimoji="1" lang="zh-CN" altLang="en-US" sz="1200" dirty="0"/>
              <a:t> 改编自</a:t>
            </a:r>
            <a:r>
              <a:rPr kumimoji="1" lang="en-US" altLang="zh-CN" sz="1200" dirty="0">
                <a:hlinkClick r:id="rId8"/>
              </a:rPr>
              <a:t>TV</a:t>
            </a:r>
            <a:r>
              <a:rPr kumimoji="1" lang="zh-CN" altLang="en-US" sz="1200" dirty="0">
                <a:hlinkClick r:id="rId8"/>
              </a:rPr>
              <a:t>动画</a:t>
            </a:r>
            <a:r>
              <a:rPr kumimoji="1" lang="en-US" altLang="zh-CN" sz="1200" dirty="0">
                <a:hlinkClick r:id="rId8"/>
              </a:rPr>
              <a:t>《</a:t>
            </a:r>
            <a:r>
              <a:rPr kumimoji="1" lang="en-US" altLang="zh-CN" sz="1200" dirty="0" err="1">
                <a:hlinkClick r:id="rId8"/>
              </a:rPr>
              <a:t>BanG</a:t>
            </a:r>
            <a:r>
              <a:rPr kumimoji="1" lang="zh-CN" altLang="en-US" sz="1200" dirty="0">
                <a:hlinkClick r:id="rId8"/>
              </a:rPr>
              <a:t> </a:t>
            </a:r>
            <a:r>
              <a:rPr kumimoji="1" lang="en-US" altLang="zh-CN" sz="1200" dirty="0">
                <a:hlinkClick r:id="rId8"/>
              </a:rPr>
              <a:t>Dream,</a:t>
            </a:r>
            <a:r>
              <a:rPr kumimoji="1" lang="zh-CN" altLang="en-US" sz="1200" dirty="0">
                <a:hlinkClick r:id="rId8"/>
              </a:rPr>
              <a:t> </a:t>
            </a:r>
            <a:r>
              <a:rPr kumimoji="1" lang="en-US" altLang="zh-CN" sz="1200" dirty="0">
                <a:hlinkClick r:id="rId8"/>
              </a:rPr>
              <a:t>It’s</a:t>
            </a:r>
            <a:r>
              <a:rPr kumimoji="1" lang="zh-CN" altLang="en-US" sz="1200" dirty="0">
                <a:hlinkClick r:id="rId8"/>
              </a:rPr>
              <a:t> </a:t>
            </a:r>
            <a:r>
              <a:rPr kumimoji="1" lang="en-US" altLang="zh-CN" sz="1200" dirty="0" err="1">
                <a:hlinkClick r:id="rId8"/>
              </a:rPr>
              <a:t>MyGo</a:t>
            </a:r>
            <a:r>
              <a:rPr kumimoji="1" lang="en-US" altLang="zh-CN" sz="1200" dirty="0">
                <a:hlinkClick r:id="rId8"/>
              </a:rPr>
              <a:t>!!!!!》</a:t>
            </a:r>
            <a:r>
              <a:rPr kumimoji="1" lang="zh-CN" altLang="en-US" sz="1200" dirty="0">
                <a:hlinkClick r:id="rId8"/>
              </a:rPr>
              <a:t>第一集</a:t>
            </a:r>
            <a:endParaRPr kumimoji="1" lang="en-US" altLang="zh-CN" sz="1200" dirty="0"/>
          </a:p>
          <a:p>
            <a:pPr algn="l"/>
            <a:endParaRPr kumimoji="1" lang="en-US" altLang="zh-CN" sz="1200" dirty="0"/>
          </a:p>
          <a:p>
            <a:pPr algn="ctr"/>
            <a:r>
              <a:rPr kumimoji="1" lang="zh-CN" altLang="en-US" sz="1200" dirty="0"/>
              <a:t>除自己截图外</a:t>
            </a:r>
            <a:r>
              <a:rPr kumimoji="1" lang="en-US" altLang="zh-CN" sz="1200" dirty="0"/>
              <a:t>,</a:t>
            </a:r>
            <a:r>
              <a:rPr kumimoji="1" lang="zh-CN" altLang="en-US" sz="1200" dirty="0"/>
              <a:t> 其他图片在出现的地方已经标明来源</a:t>
            </a:r>
            <a:r>
              <a:rPr kumimoji="1" lang="en-US" altLang="zh-CN" sz="1200" dirty="0"/>
              <a:t>.</a:t>
            </a:r>
            <a:r>
              <a:rPr kumimoji="1" lang="zh-CN" altLang="en-US" sz="1200" dirty="0"/>
              <a:t> </a:t>
            </a:r>
            <a:endParaRPr kumimoji="1" lang="en-US" altLang="zh-CN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AD07B7-B925-B599-D30A-861DFD460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5109" y="1171583"/>
            <a:ext cx="3231377" cy="2410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0659F0-2151-C984-32A0-1E10595855D4}"/>
              </a:ext>
            </a:extLst>
          </p:cNvPr>
          <p:cNvSpPr txBox="1"/>
          <p:nvPr/>
        </p:nvSpPr>
        <p:spPr>
          <a:xfrm>
            <a:off x="6670811" y="45272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作业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D4C2DC-BE5E-CEE4-734C-FCC6566953CC}"/>
              </a:ext>
            </a:extLst>
          </p:cNvPr>
          <p:cNvSpPr txBox="1"/>
          <p:nvPr/>
        </p:nvSpPr>
        <p:spPr>
          <a:xfrm>
            <a:off x="5465109" y="4896538"/>
            <a:ext cx="2735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1400" dirty="0"/>
              <a:t>体会并实现课上的代码片段</a:t>
            </a:r>
            <a:r>
              <a:rPr kumimoji="1" lang="en-US" altLang="zh-CN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92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43859-99E2-6E4A-4775-7B65CD6C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D91EE-3076-F887-DDA8-32589444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练习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zh-CN" altLang="en-CN" dirty="0"/>
              <a:t>复印机</a:t>
            </a:r>
            <a:r>
              <a:rPr kumimoji="1" lang="zh-CN" altLang="en-US" dirty="0"/>
              <a:t>还是共享文档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18" name="Action Button: Return 1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15A80FB-CB40-BDA4-870F-644FA8C7BF0E}"/>
              </a:ext>
            </a:extLst>
          </p:cNvPr>
          <p:cNvSpPr/>
          <p:nvPr/>
        </p:nvSpPr>
        <p:spPr>
          <a:xfrm>
            <a:off x="8297333" y="5681134"/>
            <a:ext cx="618731" cy="516466"/>
          </a:xfrm>
          <a:prstGeom prst="actionButtonRetur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7D394A-AC00-76AC-8928-DF7E01F50A2C}"/>
              </a:ext>
            </a:extLst>
          </p:cNvPr>
          <p:cNvSpPr/>
          <p:nvPr/>
        </p:nvSpPr>
        <p:spPr>
          <a:xfrm>
            <a:off x="84666" y="1430867"/>
            <a:ext cx="3302000" cy="30733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void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a(int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y){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x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x+1;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}</a:t>
            </a:r>
          </a:p>
          <a:p>
            <a:pPr algn="l"/>
            <a:endParaRPr kumimoji="1" lang="en-US" altLang="zh-CN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main(){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z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w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a(x,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y);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a(z,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w);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//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这时候</a:t>
            </a:r>
            <a:r>
              <a:rPr kumimoji="1" lang="en-US" altLang="zh-CN" sz="1600" b="1" dirty="0" err="1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x,y,z,w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是多少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?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return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0;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}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0B10B-9234-B53D-E78A-8E10299833ED}"/>
              </a:ext>
            </a:extLst>
          </p:cNvPr>
          <p:cNvSpPr/>
          <p:nvPr/>
        </p:nvSpPr>
        <p:spPr>
          <a:xfrm>
            <a:off x="3386666" y="1430866"/>
            <a:ext cx="3048001" cy="30733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void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a(int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y){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x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x+1;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}</a:t>
            </a:r>
          </a:p>
          <a:p>
            <a:pPr algn="l"/>
            <a:endParaRPr kumimoji="1" lang="en-US" altLang="zh-CN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main(){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z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w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a(x,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y);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a(z,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w);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//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这时候</a:t>
            </a:r>
            <a:r>
              <a:rPr kumimoji="1" lang="en-US" altLang="zh-CN" sz="1600" b="1" dirty="0" err="1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x,y,z,w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是多少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?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return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0;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}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F563AD-8FFB-8FF5-CEB0-AF8005252B75}"/>
              </a:ext>
            </a:extLst>
          </p:cNvPr>
          <p:cNvSpPr/>
          <p:nvPr/>
        </p:nvSpPr>
        <p:spPr>
          <a:xfrm>
            <a:off x="6434667" y="1430867"/>
            <a:ext cx="2709333" cy="307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void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a(int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q,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w){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x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x+1;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}</a:t>
            </a:r>
          </a:p>
          <a:p>
            <a:pPr algn="l"/>
            <a:endParaRPr kumimoji="1" lang="en-US" altLang="zh-CN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main(){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z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1,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w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2;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a(x,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y);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a(z,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w);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//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这时候</a:t>
            </a:r>
            <a:r>
              <a:rPr kumimoji="1" lang="en-US" altLang="zh-CN" sz="1600" b="1" dirty="0" err="1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x,y,z,w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是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	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多少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?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	return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0;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}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1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28CD63-CAC1-749F-A3DA-ED6ACDDF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83ECF6-473B-F25C-9BA1-7C1676DC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问题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如何模拟执行计算机程序</a:t>
            </a:r>
            <a:r>
              <a:rPr kumimoji="1" lang="en-US" altLang="zh-CN" dirty="0"/>
              <a:t>?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78E56-F89B-2F4C-D893-3B1943165010}"/>
              </a:ext>
            </a:extLst>
          </p:cNvPr>
          <p:cNvSpPr txBox="1"/>
          <p:nvPr/>
        </p:nvSpPr>
        <p:spPr>
          <a:xfrm>
            <a:off x="628650" y="1270000"/>
            <a:ext cx="5656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类比</a:t>
            </a:r>
            <a:r>
              <a:rPr kumimoji="1" lang="en-US" altLang="zh-CN" dirty="0"/>
              <a:t>:</a:t>
            </a:r>
            <a:r>
              <a:rPr kumimoji="1" lang="zh-CN" altLang="en-US" dirty="0"/>
              <a:t> 读说明书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任何东西不懂的时候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最后</a:t>
            </a:r>
            <a:r>
              <a:rPr kumimoji="1" lang="en-US" altLang="zh-CN" dirty="0"/>
              <a:t>”</a:t>
            </a:r>
            <a:r>
              <a:rPr kumimoji="1" lang="zh-CN" altLang="en-US" dirty="0"/>
              <a:t> 的办法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选一个足够</a:t>
            </a:r>
            <a:r>
              <a:rPr kumimoji="1" lang="zh-CN" altLang="en-US" dirty="0">
                <a:solidFill>
                  <a:srgbClr val="FF0000"/>
                </a:solidFill>
              </a:rPr>
              <a:t>小</a:t>
            </a:r>
            <a:r>
              <a:rPr kumimoji="1" lang="en-US" altLang="zh-CN" dirty="0"/>
              <a:t>,</a:t>
            </a:r>
            <a:r>
              <a:rPr kumimoji="1" lang="zh-CN" altLang="en-US" dirty="0"/>
              <a:t> 足够</a:t>
            </a:r>
            <a:r>
              <a:rPr kumimoji="1" lang="zh-CN" altLang="en-US" dirty="0">
                <a:solidFill>
                  <a:srgbClr val="FF0000"/>
                </a:solidFill>
              </a:rPr>
              <a:t>全面</a:t>
            </a:r>
            <a:r>
              <a:rPr kumimoji="1" lang="zh-CN" altLang="en-US" dirty="0"/>
              <a:t>的例子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做可视化</a:t>
            </a:r>
            <a:r>
              <a:rPr kumimoji="1" lang="en-US" altLang="zh-CN" dirty="0"/>
              <a:t>/</a:t>
            </a:r>
            <a:r>
              <a:rPr kumimoji="1" lang="zh-CN" altLang="en-US" dirty="0"/>
              <a:t>输出中间变量等</a:t>
            </a: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数学证明也是一个很好的辅助</a:t>
            </a:r>
            <a:r>
              <a:rPr kumimoji="1" lang="en-US" altLang="zh-CN" dirty="0"/>
              <a:t>(</a:t>
            </a:r>
            <a:r>
              <a:rPr kumimoji="1" lang="zh-CN" altLang="en-US" dirty="0"/>
              <a:t>但是有时候看不懂</a:t>
            </a:r>
            <a:r>
              <a:rPr kumimoji="1" lang="en-US" altLang="zh-CN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支线任务</a:t>
            </a:r>
            <a:r>
              <a:rPr kumimoji="1" lang="en-US" altLang="zh-CN" dirty="0"/>
              <a:t>:</a:t>
            </a:r>
            <a:r>
              <a:rPr kumimoji="1" lang="zh-CN" altLang="en-US" dirty="0"/>
              <a:t> 让大家具备能看懂数学证明的前置知识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1B6B9-C4A9-A451-EA53-5A3BA59B5DB6}"/>
              </a:ext>
            </a:extLst>
          </p:cNvPr>
          <p:cNvSpPr/>
          <p:nvPr/>
        </p:nvSpPr>
        <p:spPr>
          <a:xfrm>
            <a:off x="6923271" y="1270000"/>
            <a:ext cx="1363287" cy="1712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2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0ACD8-F485-6939-796B-81E77FD6AD23}"/>
              </a:ext>
            </a:extLst>
          </p:cNvPr>
          <p:cNvSpPr txBox="1"/>
          <p:nvPr/>
        </p:nvSpPr>
        <p:spPr>
          <a:xfrm>
            <a:off x="6923271" y="133494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说明书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9001B-8D5F-18F2-370E-4D309395C842}"/>
              </a:ext>
            </a:extLst>
          </p:cNvPr>
          <p:cNvSpPr txBox="1"/>
          <p:nvPr/>
        </p:nvSpPr>
        <p:spPr>
          <a:xfrm>
            <a:off x="7002241" y="1595395"/>
            <a:ext cx="120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第一步</a:t>
            </a:r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:</a:t>
            </a:r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xxx</a:t>
            </a:r>
          </a:p>
          <a:p>
            <a:pPr algn="l"/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第二步</a:t>
            </a:r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:</a:t>
            </a:r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1200" dirty="0" err="1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yyy</a:t>
            </a:r>
            <a:endParaRPr kumimoji="1" lang="en-US" altLang="zh-CN" sz="12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  <a:p>
            <a:pPr algn="l"/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如果 </a:t>
            </a:r>
            <a:r>
              <a:rPr kumimoji="1" lang="en-US" altLang="zh-CN" sz="1200" dirty="0" err="1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zzz</a:t>
            </a:r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,</a:t>
            </a:r>
            <a:r>
              <a:rPr kumimoji="1" lang="zh-CN" altLang="en-US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 返回第二步</a:t>
            </a:r>
            <a:endParaRPr kumimoji="1" lang="en-US" altLang="zh-CN" sz="12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  <a:p>
            <a:pPr algn="l"/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</a:p>
          <a:p>
            <a:pPr algn="l"/>
            <a:r>
              <a:rPr kumimoji="1" lang="en-US" altLang="zh-CN" sz="12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  <a:endParaRPr kumimoji="1" lang="zh-CN" altLang="en-US" sz="12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272C37-12D4-A256-692A-6325379999E5}"/>
              </a:ext>
            </a:extLst>
          </p:cNvPr>
          <p:cNvCxnSpPr/>
          <p:nvPr/>
        </p:nvCxnSpPr>
        <p:spPr>
          <a:xfrm>
            <a:off x="6773642" y="1743826"/>
            <a:ext cx="3241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0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00E971-5B62-80F0-0D33-FC99CD54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4644C3-55CF-63CB-82F5-3CF95FD9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更高的视角看程序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C6144-462F-A671-C1AD-94B7A77C450A}"/>
              </a:ext>
            </a:extLst>
          </p:cNvPr>
          <p:cNvSpPr/>
          <p:nvPr/>
        </p:nvSpPr>
        <p:spPr>
          <a:xfrm>
            <a:off x="2937933" y="1312333"/>
            <a:ext cx="609600" cy="3386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过程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1D296-4790-8DA3-0139-7B47B61B7E0D}"/>
              </a:ext>
            </a:extLst>
          </p:cNvPr>
          <p:cNvSpPr/>
          <p:nvPr/>
        </p:nvSpPr>
        <p:spPr>
          <a:xfrm>
            <a:off x="5808136" y="1312333"/>
            <a:ext cx="609600" cy="3386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数据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033CF-5D32-642C-3259-F84B29A93E77}"/>
              </a:ext>
            </a:extLst>
          </p:cNvPr>
          <p:cNvSpPr txBox="1"/>
          <p:nvPr/>
        </p:nvSpPr>
        <p:spPr>
          <a:xfrm>
            <a:off x="5039565" y="184573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希望操作的东西</a:t>
            </a:r>
            <a:endParaRPr kumimoji="1" lang="en-US" altLang="zh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9B566-2903-0AF6-31C9-FA68E9CDBFE4}"/>
              </a:ext>
            </a:extLst>
          </p:cNvPr>
          <p:cNvSpPr txBox="1"/>
          <p:nvPr/>
        </p:nvSpPr>
        <p:spPr>
          <a:xfrm>
            <a:off x="2169362" y="183726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操作数据的规则</a:t>
            </a:r>
            <a:endParaRPr kumimoji="1" lang="en-US" altLang="zh-CN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0DFA487-3C1D-F05A-89AC-B798C0371BFD}"/>
              </a:ext>
            </a:extLst>
          </p:cNvPr>
          <p:cNvSpPr/>
          <p:nvPr/>
        </p:nvSpPr>
        <p:spPr>
          <a:xfrm>
            <a:off x="5926666" y="2345482"/>
            <a:ext cx="347133" cy="55033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AC259-3FD8-1391-C6D2-2ACC9B8F008C}"/>
              </a:ext>
            </a:extLst>
          </p:cNvPr>
          <p:cNvSpPr txBox="1"/>
          <p:nvPr/>
        </p:nvSpPr>
        <p:spPr>
          <a:xfrm>
            <a:off x="5091338" y="298631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内存里面的某些东西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AF191-7D2F-B117-4F85-3FB684002433}"/>
              </a:ext>
            </a:extLst>
          </p:cNvPr>
          <p:cNvSpPr txBox="1"/>
          <p:nvPr/>
        </p:nvSpPr>
        <p:spPr>
          <a:xfrm>
            <a:off x="2169362" y="3329904"/>
            <a:ext cx="2352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000" dirty="0"/>
              <a:t>(</a:t>
            </a:r>
            <a:r>
              <a:rPr kumimoji="1" lang="zh-CN" altLang="en-US" sz="1000" dirty="0"/>
              <a:t>实际程序当然也会加载到内存里面</a:t>
            </a:r>
            <a:r>
              <a:rPr kumimoji="1" lang="en-US" altLang="zh-CN" sz="1000" dirty="0"/>
              <a:t>,</a:t>
            </a:r>
            <a:r>
              <a:rPr kumimoji="1" lang="zh-CN" altLang="en-US" sz="1000" dirty="0"/>
              <a:t> 但是方便起见现在可以把它们分开来看</a:t>
            </a:r>
            <a:r>
              <a:rPr kumimoji="1" lang="en-US" altLang="zh-CN" sz="1000" dirty="0"/>
              <a:t>)</a:t>
            </a:r>
            <a:endParaRPr kumimoji="1" lang="zh-CN" alt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2396AE-F6BC-2EA0-E514-BA66646BA753}"/>
              </a:ext>
            </a:extLst>
          </p:cNvPr>
          <p:cNvSpPr txBox="1"/>
          <p:nvPr/>
        </p:nvSpPr>
        <p:spPr>
          <a:xfrm>
            <a:off x="2310427" y="296153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我们写的</a:t>
            </a:r>
            <a:r>
              <a:rPr kumimoji="1" lang="en-US" altLang="zh-CN" dirty="0"/>
              <a:t>C++</a:t>
            </a:r>
            <a:r>
              <a:rPr kumimoji="1" lang="zh-CN" altLang="en-US" dirty="0"/>
              <a:t>代码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FEA0DD84-9A09-FD84-D910-7CE01101DE00}"/>
              </a:ext>
            </a:extLst>
          </p:cNvPr>
          <p:cNvSpPr/>
          <p:nvPr/>
        </p:nvSpPr>
        <p:spPr>
          <a:xfrm>
            <a:off x="3097811" y="2321337"/>
            <a:ext cx="347133" cy="550334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052586-3B0E-B5C2-547D-7A1C490F6AB4}"/>
              </a:ext>
            </a:extLst>
          </p:cNvPr>
          <p:cNvSpPr txBox="1"/>
          <p:nvPr/>
        </p:nvSpPr>
        <p:spPr>
          <a:xfrm>
            <a:off x="2611791" y="412664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函数</a:t>
            </a:r>
            <a:r>
              <a:rPr kumimoji="1" lang="en-US" altLang="zh-CN" dirty="0"/>
              <a:t>(</a:t>
            </a:r>
            <a:r>
              <a:rPr kumimoji="1" lang="zh-CN" altLang="en-US" dirty="0"/>
              <a:t>调用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D5B85-F5E3-9A2D-3CBC-4AB033251CFA}"/>
              </a:ext>
            </a:extLst>
          </p:cNvPr>
          <p:cNvSpPr txBox="1"/>
          <p:nvPr/>
        </p:nvSpPr>
        <p:spPr>
          <a:xfrm>
            <a:off x="5979154" y="41266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CN" dirty="0"/>
              <a:t>结构体</a:t>
            </a:r>
            <a:endParaRPr kumimoji="1" lang="zh-CN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88C889-1A10-A510-1A8D-2C3093F61DB2}"/>
              </a:ext>
            </a:extLst>
          </p:cNvPr>
          <p:cNvSpPr txBox="1"/>
          <p:nvPr/>
        </p:nvSpPr>
        <p:spPr>
          <a:xfrm>
            <a:off x="715118" y="412664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构造抽象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58060-7B27-C9E3-D098-96AE4B05071B}"/>
              </a:ext>
            </a:extLst>
          </p:cNvPr>
          <p:cNvSpPr txBox="1"/>
          <p:nvPr/>
        </p:nvSpPr>
        <p:spPr>
          <a:xfrm>
            <a:off x="5520267" y="50207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时间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673C1-9C7D-81D6-07F1-CC53E6CCF343}"/>
              </a:ext>
            </a:extLst>
          </p:cNvPr>
          <p:cNvSpPr txBox="1"/>
          <p:nvPr/>
        </p:nvSpPr>
        <p:spPr>
          <a:xfrm>
            <a:off x="6417735" y="472053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小时</a:t>
            </a:r>
            <a:r>
              <a:rPr kumimoji="1" lang="en-US" altLang="zh-CN" dirty="0"/>
              <a:t>(int)</a:t>
            </a:r>
            <a:endParaRPr kumimoji="1"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62FD4-9CE2-66C2-360D-7E63C3529580}"/>
              </a:ext>
            </a:extLst>
          </p:cNvPr>
          <p:cNvSpPr txBox="1"/>
          <p:nvPr/>
        </p:nvSpPr>
        <p:spPr>
          <a:xfrm>
            <a:off x="6417735" y="511677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分钟</a:t>
            </a:r>
            <a:r>
              <a:rPr kumimoji="1" lang="en-US" altLang="zh-CN" dirty="0"/>
              <a:t>(int)</a:t>
            </a:r>
            <a:endParaRPr kumimoji="1" lang="zh-CN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85BE3C-1C40-0CEE-335E-74D742495262}"/>
              </a:ext>
            </a:extLst>
          </p:cNvPr>
          <p:cNvSpPr txBox="1"/>
          <p:nvPr/>
        </p:nvSpPr>
        <p:spPr>
          <a:xfrm>
            <a:off x="6417735" y="54915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秒</a:t>
            </a:r>
            <a:r>
              <a:rPr kumimoji="1" lang="en-US" altLang="zh-CN" dirty="0"/>
              <a:t>(int)</a:t>
            </a:r>
            <a:endParaRPr kumimoji="1" lang="zh-CN" alt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3A76E9-4357-BFAD-DA14-6B00E31CA202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6166598" y="4905202"/>
            <a:ext cx="251137" cy="300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DC0482-C532-0C25-88FB-60080EFE306F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6166598" y="5205399"/>
            <a:ext cx="251137" cy="96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770800-0271-718B-7137-CC63C561AEF1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>
            <a:off x="6166598" y="5205399"/>
            <a:ext cx="251137" cy="470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13BED57-7B7F-6DF5-D555-47994245EAB0}"/>
              </a:ext>
            </a:extLst>
          </p:cNvPr>
          <p:cNvSpPr/>
          <p:nvPr/>
        </p:nvSpPr>
        <p:spPr>
          <a:xfrm>
            <a:off x="2611791" y="4808735"/>
            <a:ext cx="1704313" cy="8997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int</a:t>
            </a:r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吃饭</a:t>
            </a:r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(){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A();B();C();</a:t>
            </a:r>
          </a:p>
          <a:p>
            <a:pPr algn="l"/>
            <a:r>
              <a:rPr kumimoji="1" lang="en-US" altLang="zh-CN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}</a:t>
            </a:r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92C0F1-D1CF-1749-CA2D-8798BD57DFA6}"/>
              </a:ext>
            </a:extLst>
          </p:cNvPr>
          <p:cNvSpPr/>
          <p:nvPr/>
        </p:nvSpPr>
        <p:spPr>
          <a:xfrm>
            <a:off x="7830589" y="5301442"/>
            <a:ext cx="1313411" cy="10640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2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4124C9-B5AF-89C6-E8AC-1DF4388A8F41}"/>
              </a:ext>
            </a:extLst>
          </p:cNvPr>
          <p:cNvSpPr/>
          <p:nvPr/>
        </p:nvSpPr>
        <p:spPr>
          <a:xfrm>
            <a:off x="8204661" y="5689082"/>
            <a:ext cx="124691" cy="540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zh-CN" altLang="en-US" sz="2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EEBFD1-BA1C-2FBA-4C98-46DB29E144CF}"/>
              </a:ext>
            </a:extLst>
          </p:cNvPr>
          <p:cNvSpPr/>
          <p:nvPr/>
        </p:nvSpPr>
        <p:spPr>
          <a:xfrm>
            <a:off x="8620298" y="5693703"/>
            <a:ext cx="124691" cy="540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zh-CN" altLang="en-US" sz="2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808501-FF92-42ED-C0BE-CB44BC894F95}"/>
              </a:ext>
            </a:extLst>
          </p:cNvPr>
          <p:cNvSpPr/>
          <p:nvPr/>
        </p:nvSpPr>
        <p:spPr>
          <a:xfrm rot="5400000">
            <a:off x="8412479" y="5356573"/>
            <a:ext cx="124691" cy="54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zh-CN" altLang="en-US" sz="24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97B9E3-7995-42A4-B7A4-82FF0811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2ABD92-3FA3-4B46-6AA8-FC9D9502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马上</a:t>
            </a:r>
            <a:r>
              <a:rPr kumimoji="1" lang="en-US" altLang="zh-CN" dirty="0"/>
              <a:t>:</a:t>
            </a:r>
            <a:r>
              <a:rPr kumimoji="1" lang="zh-CN" altLang="en-US" dirty="0"/>
              <a:t> 构造过程抽象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A2748-E8A8-4426-0877-7AEA0F61D18E}"/>
              </a:ext>
            </a:extLst>
          </p:cNvPr>
          <p:cNvSpPr txBox="1"/>
          <p:nvPr/>
        </p:nvSpPr>
        <p:spPr>
          <a:xfrm>
            <a:off x="628650" y="1278469"/>
            <a:ext cx="5193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在练习中体会与学习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若干个例子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致敬传奇经典</a:t>
            </a:r>
            <a:r>
              <a:rPr kumimoji="1" lang="en-US" altLang="zh-CN" dirty="0"/>
              <a:t>《</a:t>
            </a:r>
            <a:r>
              <a:rPr kumimoji="1" lang="zh-CN" altLang="en-US" dirty="0"/>
              <a:t>计算机程序的构造与解释</a:t>
            </a:r>
            <a:r>
              <a:rPr kumimoji="1" lang="en-US" altLang="zh-CN" dirty="0"/>
              <a:t>》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一些真实的习题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还有一些</a:t>
            </a:r>
            <a:r>
              <a:rPr kumimoji="1" lang="en-US" altLang="zh-CN" dirty="0"/>
              <a:t>Bonus</a:t>
            </a:r>
            <a:r>
              <a:rPr kumimoji="1" lang="zh-CN" altLang="en-US" dirty="0"/>
              <a:t>题目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ABA66-24DE-7056-AFC0-095158AEE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80" y="1178066"/>
            <a:ext cx="3101897" cy="2250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0AC78D-5DA9-11CF-C94E-7A83DBCC6622}"/>
              </a:ext>
            </a:extLst>
          </p:cNvPr>
          <p:cNvSpPr txBox="1"/>
          <p:nvPr/>
        </p:nvSpPr>
        <p:spPr>
          <a:xfrm>
            <a:off x="5714999" y="3429000"/>
            <a:ext cx="333637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hlinkClick r:id="rId4"/>
              </a:rPr>
              <a:t>BV19U4y187U5</a:t>
            </a:r>
            <a:r>
              <a:rPr lang="zh-CN" altLang="en-US" dirty="0"/>
              <a:t> </a:t>
            </a:r>
            <a:endParaRPr lang="en-US" altLang="zh-CN" dirty="0"/>
          </a:p>
          <a:p>
            <a:pPr algn="r"/>
            <a:r>
              <a:rPr lang="en-US" altLang="zh-CN" dirty="0"/>
              <a:t>🌶[SICP1986]</a:t>
            </a:r>
            <a:r>
              <a:rPr lang="zh-CN" altLang="en-US" dirty="0"/>
              <a:t> </a:t>
            </a:r>
            <a:r>
              <a:rPr lang="en-US" altLang="zh-CN" dirty="0"/>
              <a:t>“</a:t>
            </a:r>
            <a:r>
              <a:rPr lang="zh-CN" altLang="en-US" sz="1800" dirty="0"/>
              <a:t>唯一编程神课</a:t>
            </a:r>
            <a:r>
              <a:rPr lang="en-US" altLang="zh-CN" sz="1800" dirty="0"/>
              <a:t>”</a:t>
            </a:r>
            <a:endParaRPr lang="en-US" altLang="zh-CN" dirty="0"/>
          </a:p>
          <a:p>
            <a:pPr algn="r"/>
            <a:r>
              <a:rPr lang="en-US" altLang="zh-CN" sz="1000" dirty="0"/>
              <a:t>(</a:t>
            </a:r>
            <a:r>
              <a:rPr lang="zh-CN" altLang="en-US" sz="1000" dirty="0"/>
              <a:t>但大概率需要多年的编程经验才能看懂</a:t>
            </a:r>
            <a:r>
              <a:rPr lang="en-US" altLang="zh-CN" sz="1000" dirty="0"/>
              <a:t>)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0575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/>
      <a:lstStyle>
        <a:defPPr algn="l">
          <a:defRPr kumimoji="1" sz="1600" b="1" dirty="0" smtClean="0">
            <a:latin typeface="Consolas" panose="020B0609020204030204" pitchFamily="49" charset="0"/>
            <a:ea typeface="FangSong" panose="02010609060101010101" pitchFamily="49" charset="-122"/>
            <a:cs typeface="Consolas" panose="020B0609020204030204" pitchFamily="49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6027</TotalTime>
  <Words>4530</Words>
  <Application>Microsoft Macintosh PowerPoint</Application>
  <PresentationFormat>On-screen Show (4:3)</PresentationFormat>
  <Paragraphs>756</Paragraphs>
  <Slides>57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Kaiti TC</vt:lpstr>
      <vt:lpstr>Kalam</vt:lpstr>
      <vt:lpstr>黑体</vt:lpstr>
      <vt:lpstr>Arial</vt:lpstr>
      <vt:lpstr>Calibri</vt:lpstr>
      <vt:lpstr>Cambria Math</vt:lpstr>
      <vt:lpstr>Consolas</vt:lpstr>
      <vt:lpstr>Helvetica</vt:lpstr>
      <vt:lpstr>Helvetica Neue</vt:lpstr>
      <vt:lpstr>Lato</vt:lpstr>
      <vt:lpstr>Source Code Pro for Powerline</vt:lpstr>
      <vt:lpstr>Times New Roman</vt:lpstr>
      <vt:lpstr>Office Theme</vt:lpstr>
      <vt:lpstr>1. 计算机程序的构造与解释(简介)</vt:lpstr>
      <vt:lpstr>学习 “任何东西”</vt:lpstr>
      <vt:lpstr>竞赛的语言: C with classes</vt:lpstr>
      <vt:lpstr>练习: 屏幕上画图</vt:lpstr>
      <vt:lpstr>练习: 把for转为while</vt:lpstr>
      <vt:lpstr>练习: 复印机还是共享文档?</vt:lpstr>
      <vt:lpstr>问题: 如何模拟执行计算机程序?</vt:lpstr>
      <vt:lpstr>更高的视角看程序</vt:lpstr>
      <vt:lpstr>马上: 构造过程抽象</vt:lpstr>
      <vt:lpstr>求平方根: 思想</vt:lpstr>
      <vt:lpstr>求平方根: 过程抽象</vt:lpstr>
      <vt:lpstr>求平方根: 写一写代码</vt:lpstr>
      <vt:lpstr>一些函数</vt:lpstr>
      <vt:lpstr>Aside: 函数(映射)</vt:lpstr>
      <vt:lpstr>换零钱的方法数</vt:lpstr>
      <vt:lpstr>换零钱的方法数(例子)</vt:lpstr>
      <vt:lpstr>换零钱的方法数: 总结</vt:lpstr>
      <vt:lpstr>关键是如何看待问题</vt:lpstr>
      <vt:lpstr>最大公约数(简介)</vt:lpstr>
      <vt:lpstr>Hanoi斜塔</vt:lpstr>
      <vt:lpstr>Hanoi斜塔(递归程序)</vt:lpstr>
      <vt:lpstr>Hanoi斜塔(解答)</vt:lpstr>
      <vt:lpstr>旋转图像</vt:lpstr>
      <vt:lpstr>表达式求值</vt:lpstr>
      <vt:lpstr>Aside: 小学数学课本</vt:lpstr>
      <vt:lpstr>🌶🌶 Extra: 编译器怎么工作的?</vt:lpstr>
      <vt:lpstr>📚画三角形(P1498)</vt:lpstr>
      <vt:lpstr>回答: 数学和计算机中的函数</vt:lpstr>
      <vt:lpstr>又出现 Segmentation Fault 了?</vt:lpstr>
      <vt:lpstr>“调着调着一下午就过去了”</vt:lpstr>
      <vt:lpstr>调试理论</vt:lpstr>
      <vt:lpstr>方法1: 单步调试</vt:lpstr>
      <vt:lpstr>方法2: 观察执行的一个侧面</vt:lpstr>
      <vt:lpstr>遇到任何问题的检查单</vt:lpstr>
      <vt:lpstr>计算机语言到底讲了啥?</vt:lpstr>
      <vt:lpstr>遇到困难</vt:lpstr>
      <vt:lpstr>Cheers!</vt:lpstr>
      <vt:lpstr>📚 高精度加减乘</vt:lpstr>
      <vt:lpstr>解线性方程组: 为什么重要(1)</vt:lpstr>
      <vt:lpstr>解线性方程组: 问题转换</vt:lpstr>
      <vt:lpstr>解线性方程组: 怎么做?</vt:lpstr>
      <vt:lpstr>解线性方程组: 矩阵形式(1/2)</vt:lpstr>
      <vt:lpstr>解线性方程组: 矩阵形式(2/2)</vt:lpstr>
      <vt:lpstr>📚线性方程组: 实现这个过程</vt:lpstr>
      <vt:lpstr>线性方程组: 无解和无穷解的情况</vt:lpstr>
      <vt:lpstr>马上: 结构和它的递归</vt:lpstr>
      <vt:lpstr>递归的数据结构 (引言)</vt:lpstr>
      <vt:lpstr>链表定义</vt:lpstr>
      <vt:lpstr>链表表示(数组版本)</vt:lpstr>
      <vt:lpstr>现学: 指针(1/4)</vt:lpstr>
      <vt:lpstr>现学: 指针(2/4)</vt:lpstr>
      <vt:lpstr>现学: 指针(3/4)</vt:lpstr>
      <vt:lpstr>现学: 指针与数组(4/4)</vt:lpstr>
      <vt:lpstr>链表表示(指针版本)</vt:lpstr>
      <vt:lpstr>递归的结构导致递归的过程</vt:lpstr>
      <vt:lpstr>总结</vt:lpstr>
      <vt:lpstr>参考文本和图片引用; 作业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桄玮</dc:creator>
  <cp:lastModifiedBy>张 桄玮</cp:lastModifiedBy>
  <cp:revision>138</cp:revision>
  <dcterms:created xsi:type="dcterms:W3CDTF">2023-05-28T12:52:33Z</dcterms:created>
  <dcterms:modified xsi:type="dcterms:W3CDTF">2024-08-03T03:14:29Z</dcterms:modified>
</cp:coreProperties>
</file>